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90" r:id="rId6"/>
    <p:sldId id="433" r:id="rId7"/>
    <p:sldId id="438" r:id="rId8"/>
    <p:sldId id="424" r:id="rId9"/>
    <p:sldId id="283" r:id="rId10"/>
    <p:sldId id="426" r:id="rId11"/>
    <p:sldId id="427" r:id="rId12"/>
    <p:sldId id="428" r:id="rId13"/>
    <p:sldId id="429" r:id="rId14"/>
    <p:sldId id="439" r:id="rId15"/>
    <p:sldId id="431" r:id="rId16"/>
    <p:sldId id="277" r:id="rId17"/>
    <p:sldId id="267" r:id="rId18"/>
    <p:sldId id="282" r:id="rId19"/>
    <p:sldId id="425" r:id="rId20"/>
    <p:sldId id="284" r:id="rId21"/>
    <p:sldId id="417" r:id="rId22"/>
    <p:sldId id="287" r:id="rId23"/>
    <p:sldId id="288" r:id="rId24"/>
    <p:sldId id="289" r:id="rId25"/>
    <p:sldId id="335" r:id="rId26"/>
    <p:sldId id="336" r:id="rId27"/>
    <p:sldId id="440" r:id="rId28"/>
    <p:sldId id="337" r:id="rId29"/>
    <p:sldId id="339" r:id="rId30"/>
    <p:sldId id="346" r:id="rId31"/>
    <p:sldId id="342" r:id="rId32"/>
    <p:sldId id="41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33B8B5A-E77C-44CA-B3DC-F9181D47FA24}">
          <p14:sldIdLst>
            <p14:sldId id="256"/>
          </p14:sldIdLst>
        </p14:section>
        <p14:section name="Lesson 1" id="{A433BF49-AB0F-4245-A4C9-1CFBE152D450}">
          <p14:sldIdLst>
            <p14:sldId id="290"/>
            <p14:sldId id="433"/>
            <p14:sldId id="438"/>
            <p14:sldId id="424"/>
            <p14:sldId id="283"/>
            <p14:sldId id="426"/>
            <p14:sldId id="427"/>
            <p14:sldId id="428"/>
            <p14:sldId id="429"/>
            <p14:sldId id="439"/>
            <p14:sldId id="431"/>
          </p14:sldIdLst>
        </p14:section>
        <p14:section name="Lesson 2" id="{28F856FC-BADD-4E61-B4B4-053B6FB6A54B}">
          <p14:sldIdLst>
            <p14:sldId id="277"/>
            <p14:sldId id="267"/>
            <p14:sldId id="282"/>
            <p14:sldId id="425"/>
            <p14:sldId id="284"/>
            <p14:sldId id="417"/>
            <p14:sldId id="287"/>
            <p14:sldId id="288"/>
            <p14:sldId id="289"/>
          </p14:sldIdLst>
        </p14:section>
        <p14:section name="Lesson 3 Reflection" id="{90900C8E-4858-4134-9519-D2E6076731ED}">
          <p14:sldIdLst>
            <p14:sldId id="335"/>
            <p14:sldId id="336"/>
            <p14:sldId id="440"/>
            <p14:sldId id="337"/>
            <p14:sldId id="339"/>
            <p14:sldId id="346"/>
            <p14:sldId id="342"/>
            <p14:sldId id="41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03FF5E-8DBD-52AB-BCF2-32952E04AED9}" name="Olivia Richards" initials="OR" userId="S::Olivia@story-project.co.uk::59da2cf9-c07a-46ca-89f9-d0f215498b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8F0"/>
    <a:srgbClr val="313E53"/>
    <a:srgbClr val="EE9A2B"/>
    <a:srgbClr val="3380A3"/>
    <a:srgbClr val="598E92"/>
    <a:srgbClr val="FAB3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69" autoAdjust="0"/>
  </p:normalViewPr>
  <p:slideViewPr>
    <p:cSldViewPr snapToGrid="0">
      <p:cViewPr varScale="1">
        <p:scale>
          <a:sx n="75" d="100"/>
          <a:sy n="75" d="100"/>
        </p:scale>
        <p:origin x="19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27257-2811-4726-A205-AA4CE42B41CE}" type="datetimeFigureOut">
              <a:rPr lang="en-GB" smtClean="0"/>
              <a:t>09/05/2025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8BD0A-A5A8-4FC6-85A8-C43776B49EFC}" type="slidenum">
              <a:rPr lang="en-GB" smtClean="0"/>
              <a:t>‹#›</a:t>
            </a:fld>
            <a:endParaRPr lang="en-GB"/>
          </a:p>
        </p:txBody>
      </p:sp>
    </p:spTree>
    <p:extLst>
      <p:ext uri="{BB962C8B-B14F-4D97-AF65-F5344CB8AC3E}">
        <p14:creationId xmlns:p14="http://schemas.microsoft.com/office/powerpoint/2010/main" val="331211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HIUYSqXSuw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orms.office.com/e/gv0UsCJeT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orms.office.com/e/ePQtyxzyY8"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2</a:t>
            </a:fld>
            <a:endParaRPr lang="en-GB"/>
          </a:p>
        </p:txBody>
      </p:sp>
    </p:spTree>
    <p:extLst>
      <p:ext uri="{BB962C8B-B14F-4D97-AF65-F5344CB8AC3E}">
        <p14:creationId xmlns:p14="http://schemas.microsoft.com/office/powerpoint/2010/main" val="3593328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Explain that during a war families are often forced to move, sometimes to another city and sometimes to another country. Start by using an activity such as hot seating or similar, to get children talking about how they would feel if they had to move. Think about – what they would miss, what they would take with them, how it would feel.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Ask children to write their own diary entries as though they have had to move.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If children find this task difficult or emotional, they can write as though they are </a:t>
            </a:r>
            <a:r>
              <a:rPr lang="en-GB"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Zlata</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 thinking about how she would feel. They can use the photo in the slide as inspiration – a photo of Sarajevo. </a:t>
            </a:r>
            <a:endParaRPr lang="en-GB"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the end, share some of the children’s writing with the class. Talk about how although </a:t>
            </a:r>
            <a:r>
              <a:rPr lang="en-GB" sz="18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Zlata’s</a:t>
            </a:r>
            <a:r>
              <a:rPr lang="en-GB"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experience was very difficult, she found a safe place to live with her family.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58BD0A-A5A8-4FC6-85A8-C43776B49EFC}" type="slidenum">
              <a:rPr lang="en-GB" smtClean="0"/>
              <a:t>12</a:t>
            </a:fld>
            <a:endParaRPr lang="en-GB"/>
          </a:p>
        </p:txBody>
      </p:sp>
    </p:spTree>
    <p:extLst>
      <p:ext uri="{BB962C8B-B14F-4D97-AF65-F5344CB8AC3E}">
        <p14:creationId xmlns:p14="http://schemas.microsoft.com/office/powerpoint/2010/main" val="3051802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necessary, re-introduce the ground rules discussed in the previous lesson. </a:t>
            </a:r>
          </a:p>
        </p:txBody>
      </p:sp>
      <p:sp>
        <p:nvSpPr>
          <p:cNvPr id="4" name="Slide Number Placeholder 3"/>
          <p:cNvSpPr>
            <a:spLocks noGrp="1"/>
          </p:cNvSpPr>
          <p:nvPr>
            <p:ph type="sldNum" sz="quarter" idx="5"/>
          </p:nvPr>
        </p:nvSpPr>
        <p:spPr/>
        <p:txBody>
          <a:bodyPr/>
          <a:lstStyle/>
          <a:p>
            <a:fld id="{2F58BD0A-A5A8-4FC6-85A8-C43776B49EFC}" type="slidenum">
              <a:rPr lang="en-GB" smtClean="0"/>
              <a:t>13</a:t>
            </a:fld>
            <a:endParaRPr lang="en-GB"/>
          </a:p>
        </p:txBody>
      </p:sp>
    </p:spTree>
    <p:extLst>
      <p:ext uri="{BB962C8B-B14F-4D97-AF65-F5344CB8AC3E}">
        <p14:creationId xmlns:p14="http://schemas.microsoft.com/office/powerpoint/2010/main" val="4094919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Author, Zlata Filipovic, who wrote this book has shared with us her favourite pieces of music to relax to. She particularly enjoys Bach, Chopin, Czerny and Mozart.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Here is a compilation of </a:t>
            </a:r>
            <a:r>
              <a:rPr lang="en-GB" sz="1800" u="sng"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hlinkClick r:id="rId3"/>
              </a:rPr>
              <a:t>Chopin</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from YouTube</a:t>
            </a:r>
            <a:endParaRPr lang="en-GB"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Invite pupils to listen to a minute or so of music and think about the instruments they can hear. They can close their eyes if they wish. </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15</a:t>
            </a:fld>
            <a:endParaRPr lang="en-GB"/>
          </a:p>
        </p:txBody>
      </p:sp>
    </p:spTree>
    <p:extLst>
      <p:ext uri="{BB962C8B-B14F-4D97-AF65-F5344CB8AC3E}">
        <p14:creationId xmlns:p14="http://schemas.microsoft.com/office/powerpoint/2010/main" val="640860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After reading the extracts from lesson 1, can pupils think about some of the emotions </a:t>
            </a:r>
            <a:r>
              <a:rPr lang="en-GB" sz="18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Zlata</a:t>
            </a:r>
            <a:r>
              <a:rPr lang="en-GB"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may have been feeling? Can they think of alternative emotional vocabulary to describe her feelings beyond happy, sad, or scared?</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16</a:t>
            </a:fld>
            <a:endParaRPr lang="en-GB"/>
          </a:p>
        </p:txBody>
      </p:sp>
    </p:spTree>
    <p:extLst>
      <p:ext uri="{BB962C8B-B14F-4D97-AF65-F5344CB8AC3E}">
        <p14:creationId xmlns:p14="http://schemas.microsoft.com/office/powerpoint/2010/main" val="213007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17</a:t>
            </a:fld>
            <a:endParaRPr lang="en-GB"/>
          </a:p>
        </p:txBody>
      </p:sp>
    </p:spTree>
    <p:extLst>
      <p:ext uri="{BB962C8B-B14F-4D97-AF65-F5344CB8AC3E}">
        <p14:creationId xmlns:p14="http://schemas.microsoft.com/office/powerpoint/2010/main" val="601765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First, read the blurb so pupils understand the context of the story.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Share </a:t>
            </a:r>
            <a:r>
              <a:rPr lang="en-GB"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Zlata’s</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diary entries from Tues 21</a:t>
            </a:r>
            <a:r>
              <a:rPr lang="en-GB" sz="1800" kern="100" baseline="30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st</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April to Thurs 26</a:t>
            </a:r>
            <a:r>
              <a:rPr lang="en-GB" sz="1800" kern="100" baseline="30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th</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April, (p35-P37), Sat 23</a:t>
            </a:r>
            <a:r>
              <a:rPr lang="en-GB" sz="1800" kern="100" baseline="30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rd</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May (p47) and Sat 29</a:t>
            </a:r>
            <a:r>
              <a:rPr lang="en-GB" sz="1800" kern="100" baseline="30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th</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August (p74-75) with pupils. </a:t>
            </a:r>
          </a:p>
          <a:p>
            <a:pPr marL="342900" lvl="0" indent="-342900">
              <a:lnSpc>
                <a:spcPct val="107000"/>
              </a:lnSpc>
              <a:spcAft>
                <a:spcPts val="800"/>
              </a:spcAft>
              <a:buFont typeface="Symbol" panose="05050102010706020507" pitchFamily="18" charset="2"/>
              <a:buChar char=""/>
            </a:pPr>
            <a:endPar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Suggested answers: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1800" dirty="0">
                <a:solidFill>
                  <a:srgbClr val="000000"/>
                </a:solidFill>
                <a:latin typeface="Montserrat" panose="00000500000000000000" pitchFamily="2" charset="0"/>
              </a:rPr>
              <a:t>What does Zlata pack in her backpack to take to her neighbours? – page 36 -  biscuits, juice, a deck of cards and a few others things. </a:t>
            </a:r>
            <a:endParaRPr lang="en-GB" sz="1800" dirty="0">
              <a:latin typeface="Montserrat" panose="00000500000000000000" pitchFamily="2"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2800" dirty="0">
                <a:solidFill>
                  <a:srgbClr val="000000"/>
                </a:solidFill>
                <a:latin typeface="Montserrat" panose="00000500000000000000" pitchFamily="2" charset="0"/>
              </a:rPr>
              <a:t>Why are </a:t>
            </a:r>
            <a:r>
              <a:rPr lang="en-GB" sz="2800" dirty="0" err="1">
                <a:solidFill>
                  <a:srgbClr val="000000"/>
                </a:solidFill>
                <a:latin typeface="Montserrat" panose="00000500000000000000" pitchFamily="2" charset="0"/>
              </a:rPr>
              <a:t>Zlata’s</a:t>
            </a:r>
            <a:r>
              <a:rPr lang="en-GB" sz="2800" dirty="0">
                <a:solidFill>
                  <a:srgbClr val="000000"/>
                </a:solidFill>
                <a:latin typeface="Montserrat" panose="00000500000000000000" pitchFamily="2" charset="0"/>
              </a:rPr>
              <a:t> friends so important to her at this difficult time? Page 75 – they help her not to get bored and distract her from the horrible things happening around her.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endParaRPr lang="en-GB" sz="2800" dirty="0">
              <a:latin typeface="Montserrat" panose="00000500000000000000" pitchFamily="2" charset="0"/>
            </a:endParaRPr>
          </a:p>
          <a:p>
            <a:pPr marL="342900" lvl="0" indent="-342900">
              <a:lnSpc>
                <a:spcPct val="107000"/>
              </a:lnSpc>
              <a:spcAft>
                <a:spcPts val="800"/>
              </a:spcAft>
              <a:buFont typeface="Symbol" panose="05050102010706020507" pitchFamily="18" charset="2"/>
              <a:buChar char=""/>
            </a:pPr>
            <a:endPar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8BD0A-A5A8-4FC6-85A8-C43776B49E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6239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There are no right or wrong answers here; the value comes in pupils’ discussion and ideas.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To get the conversation going, first talk about how </a:t>
            </a:r>
            <a:r>
              <a:rPr lang="en-GB" b="0" i="0" dirty="0" err="1"/>
              <a:t>Zlata’s</a:t>
            </a:r>
            <a:r>
              <a:rPr lang="en-GB" b="0" i="0" dirty="0"/>
              <a:t> neighbours were good to each other – they helped provide safety, cooked together and became friends. Then talk about how children’s own neighbours show kindness and respect. They could also think about their talk partners or friends, if they don’t have neighbours they know at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Key follow-up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How can children be better neighbours/friends?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How can children stay safe when talking to neighbours? (e.g. telling a trusted adult what they are doing, not going into strangers houses etc). </a:t>
            </a:r>
          </a:p>
        </p:txBody>
      </p:sp>
      <p:sp>
        <p:nvSpPr>
          <p:cNvPr id="4" name="Slide Number Placeholder 3"/>
          <p:cNvSpPr>
            <a:spLocks noGrp="1"/>
          </p:cNvSpPr>
          <p:nvPr>
            <p:ph type="sldNum" sz="quarter" idx="5"/>
          </p:nvPr>
        </p:nvSpPr>
        <p:spPr/>
        <p:txBody>
          <a:bodyPr/>
          <a:lstStyle/>
          <a:p>
            <a:fld id="{2F58BD0A-A5A8-4FC6-85A8-C43776B49EFC}" type="slidenum">
              <a:rPr lang="en-GB" smtClean="0"/>
              <a:t>19</a:t>
            </a:fld>
            <a:endParaRPr lang="en-GB"/>
          </a:p>
        </p:txBody>
      </p:sp>
    </p:spTree>
    <p:extLst>
      <p:ext uri="{BB962C8B-B14F-4D97-AF65-F5344CB8AC3E}">
        <p14:creationId xmlns:p14="http://schemas.microsoft.com/office/powerpoint/2010/main" val="346522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For </a:t>
            </a:r>
            <a:r>
              <a:rPr lang="en-GB"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Zlata</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and her family, the support of their neighbours was vital to their survival and wellbeing during the war. Neighbours and communities are also important around the world – but how much do your pupils know about their own neighbours and community?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 pairs or small groups, invite children to find out more about their classmates. They can use the suggested questions in the PPT slides or come up with their own. Then, invite the class to share some ideas at the front.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Finally, talk about how the community can support each other, considering all the differences and similarities between them. </a:t>
            </a:r>
            <a:r>
              <a:rPr lang="en-GB"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Give additional focus to how we might support somebody new in our community, especially children who are refugees. E.g.</a:t>
            </a:r>
          </a:p>
          <a:p>
            <a:pPr marL="800100" lvl="1"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Learn a few words in the new person’s language</a:t>
            </a:r>
          </a:p>
          <a:p>
            <a:pPr marL="800100" lvl="1"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Borrow some dual language books from the library</a:t>
            </a:r>
          </a:p>
          <a:p>
            <a:pPr marL="800100" lvl="1"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Make sure to pronounce </a:t>
            </a:r>
            <a:r>
              <a:rPr lang="en-GB" sz="18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the person’s </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name properly (ask them if you’re not sure) </a:t>
            </a:r>
          </a:p>
          <a:p>
            <a:pPr marL="800100" lvl="1"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Create a welcome box</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i="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Extension the learning: Invite a staff member (who lives locally) or a parent to visit the class to talk about their culture, heritage and experiences of living in the community. Pupils can use the suggested questions from the slides to scaffold their questions, if needed.</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58BD0A-A5A8-4FC6-85A8-C43776B49EFC}" type="slidenum">
              <a:rPr lang="en-GB" smtClean="0"/>
              <a:t>20</a:t>
            </a:fld>
            <a:endParaRPr lang="en-GB"/>
          </a:p>
        </p:txBody>
      </p:sp>
    </p:spTree>
    <p:extLst>
      <p:ext uri="{BB962C8B-B14F-4D97-AF65-F5344CB8AC3E}">
        <p14:creationId xmlns:p14="http://schemas.microsoft.com/office/powerpoint/2010/main" val="1049144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Talk to pupils about the phrase ‘It takes a village to raise a child.’ and what this might mean, highlighting the importance of community, teamwork, empathy and shared responsibilities. The phrase shows us that everyone is involved in their community and has a responsibility to it. Explain that this same principle can be applied, not just to children, but to lots of aspects of life, as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Zlata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her family found out in her book. E.g. ‘It takes a village to stay safe’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Ask pupils to imagine they have been invited to join a Community Council for their local area. They have been tasked with creating a set of guidelines for living in the community, that ensures 1. Everyone is safe, 2. Everyone is supported, 3. People understand the shared responsibility to look after the neighbourhood, 4. People know where to go to get help and 5. How they will support new people, particularly refugees. Ideas can be found in the PPT slide notes. </a:t>
            </a:r>
          </a:p>
          <a:p>
            <a:pPr marL="342900" lvl="0" indent="-342900">
              <a:lnSpc>
                <a:spcPct val="107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Either verbally or written down, put pupils into groups to discuss their ideas. Feedback to the rest of the class. </a:t>
            </a:r>
          </a:p>
          <a:p>
            <a:r>
              <a:rPr lang="en-GB" sz="1800" i="1" dirty="0">
                <a:effectLst/>
                <a:latin typeface="Aptos" panose="020B0004020202020204" pitchFamily="34" charset="0"/>
                <a:ea typeface="Aptos" panose="020B0004020202020204" pitchFamily="34" charset="0"/>
                <a:cs typeface="Times New Roman" panose="02020603050405020304" pitchFamily="18" charset="0"/>
              </a:rPr>
              <a:t>Extension the learning: Create a flyer to share the pupils’ ideas with the community</a:t>
            </a: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58BD0A-A5A8-4FC6-85A8-C43776B49EFC}" type="slidenum">
              <a:rPr lang="en-GB" smtClean="0"/>
              <a:t>21</a:t>
            </a:fld>
            <a:endParaRPr lang="en-GB"/>
          </a:p>
        </p:txBody>
      </p:sp>
    </p:spTree>
    <p:extLst>
      <p:ext uri="{BB962C8B-B14F-4D97-AF65-F5344CB8AC3E}">
        <p14:creationId xmlns:p14="http://schemas.microsoft.com/office/powerpoint/2010/main" val="2778265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necessary, re-introduce what The Story Project is about, revisiting previous learning from last week. You may also wish to remind children about any Ground Rules you have agreed together. </a:t>
            </a:r>
          </a:p>
        </p:txBody>
      </p:sp>
      <p:sp>
        <p:nvSpPr>
          <p:cNvPr id="4" name="Slide Number Placeholder 3"/>
          <p:cNvSpPr>
            <a:spLocks noGrp="1"/>
          </p:cNvSpPr>
          <p:nvPr>
            <p:ph type="sldNum" sz="quarter" idx="5"/>
          </p:nvPr>
        </p:nvSpPr>
        <p:spPr/>
        <p:txBody>
          <a:bodyPr/>
          <a:lstStyle/>
          <a:p>
            <a:fld id="{2F58BD0A-A5A8-4FC6-85A8-C43776B49EFC}" type="slidenum">
              <a:rPr lang="en-GB" smtClean="0"/>
              <a:t>22</a:t>
            </a:fld>
            <a:endParaRPr lang="en-GB"/>
          </a:p>
        </p:txBody>
      </p:sp>
    </p:spTree>
    <p:extLst>
      <p:ext uri="{BB962C8B-B14F-4D97-AF65-F5344CB8AC3E}">
        <p14:creationId xmlns:p14="http://schemas.microsoft.com/office/powerpoint/2010/main" val="200924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924BD-27FF-F921-D303-284A024AE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8F319-7F4C-5099-5553-62B27F202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99A67-AF3A-38E1-6158-78FBD0008F38}"/>
              </a:ext>
            </a:extLst>
          </p:cNvPr>
          <p:cNvSpPr>
            <a:spLocks noGrp="1"/>
          </p:cNvSpPr>
          <p:nvPr>
            <p:ph type="body" idx="1"/>
          </p:nvPr>
        </p:nvSpPr>
        <p:spPr/>
        <p:txBody>
          <a:bodyPr/>
          <a:lstStyle/>
          <a:p>
            <a:r>
              <a:rPr lang="en-GB" sz="1200" dirty="0"/>
              <a:t>Before beginning, talk to the children about The Story Project being a safe space for open discussion where children should feel safe to express themselves. </a:t>
            </a:r>
          </a:p>
          <a:p>
            <a:endParaRPr lang="en-GB" sz="1200" dirty="0"/>
          </a:p>
          <a:p>
            <a:r>
              <a:rPr lang="en-GB" sz="1200" dirty="0"/>
              <a:t>Establish some </a:t>
            </a:r>
            <a:r>
              <a:rPr lang="en-GB" sz="1200" b="1" dirty="0"/>
              <a:t>ground rules </a:t>
            </a:r>
            <a:r>
              <a:rPr lang="en-GB" sz="1200" dirty="0"/>
              <a:t>about how you will create and maintain the safe space. </a:t>
            </a:r>
          </a:p>
          <a:p>
            <a:endParaRPr lang="en-GB" sz="1200" dirty="0"/>
          </a:p>
          <a:p>
            <a:r>
              <a:rPr lang="en-GB" sz="1200" dirty="0"/>
              <a:t>Ground rule suggestions:</a:t>
            </a:r>
          </a:p>
          <a:p>
            <a:pPr marL="171450" indent="-171450">
              <a:buFontTx/>
              <a:buChar char="-"/>
            </a:pPr>
            <a:r>
              <a:rPr lang="en-GB" sz="1200" dirty="0"/>
              <a:t>We listen to everyone’s opinions respectfully</a:t>
            </a:r>
          </a:p>
          <a:p>
            <a:pPr marL="171450" indent="-171450">
              <a:buFontTx/>
              <a:buChar char="-"/>
            </a:pPr>
            <a:r>
              <a:rPr lang="en-GB" sz="1200" dirty="0"/>
              <a:t>We join in with the lesson calmly</a:t>
            </a:r>
          </a:p>
          <a:p>
            <a:pPr marL="171450" indent="-171450">
              <a:buFontTx/>
              <a:buChar char="-"/>
            </a:pPr>
            <a:r>
              <a:rPr lang="en-GB" sz="1200" dirty="0"/>
              <a:t>It is ok to have different opinions and ideas</a:t>
            </a:r>
          </a:p>
          <a:p>
            <a:pPr marL="171450" indent="-171450">
              <a:buFontTx/>
              <a:buChar char="-"/>
            </a:pPr>
            <a:r>
              <a:rPr lang="en-GB" sz="1200" dirty="0"/>
              <a:t>We are inquisitive and excited to learn </a:t>
            </a:r>
          </a:p>
          <a:p>
            <a:pPr marL="171450" indent="-171450">
              <a:buFontTx/>
              <a:buChar char="-"/>
            </a:pPr>
            <a:r>
              <a:rPr lang="en-GB" sz="1200" dirty="0"/>
              <a:t>If we are worried about something, we talk to a trusted adult </a:t>
            </a:r>
          </a:p>
          <a:p>
            <a:pPr marL="171450" indent="-171450">
              <a:buFontTx/>
              <a:buChar char="-"/>
            </a:pPr>
            <a:r>
              <a:rPr lang="en-GB" sz="1200" dirty="0"/>
              <a:t>If we are worried about a friend or ourselves, we talk to a trusted adult</a:t>
            </a:r>
          </a:p>
          <a:p>
            <a:pPr marL="171450" indent="-171450">
              <a:buFontTx/>
              <a:buChar char="-"/>
            </a:pPr>
            <a:r>
              <a:rPr lang="en-GB" sz="1200" dirty="0"/>
              <a:t>We do not have to talk about a topic that upsets us </a:t>
            </a:r>
          </a:p>
          <a:p>
            <a:pPr marL="171450" indent="-171450">
              <a:buFontTx/>
              <a:buChar char="-"/>
            </a:pPr>
            <a:r>
              <a:rPr lang="en-GB" sz="1200" dirty="0"/>
              <a:t>We have fun! </a:t>
            </a:r>
          </a:p>
          <a:p>
            <a:endParaRPr lang="en-GB" dirty="0"/>
          </a:p>
        </p:txBody>
      </p:sp>
      <p:sp>
        <p:nvSpPr>
          <p:cNvPr id="4" name="Slide Number Placeholder 3">
            <a:extLst>
              <a:ext uri="{FF2B5EF4-FFF2-40B4-BE49-F238E27FC236}">
                <a16:creationId xmlns:a16="http://schemas.microsoft.com/office/drawing/2014/main" id="{2E46FD18-DFEF-FA54-833C-00B444970A2D}"/>
              </a:ext>
            </a:extLst>
          </p:cNvPr>
          <p:cNvSpPr>
            <a:spLocks noGrp="1"/>
          </p:cNvSpPr>
          <p:nvPr>
            <p:ph type="sldNum" sz="quarter" idx="5"/>
          </p:nvPr>
        </p:nvSpPr>
        <p:spPr/>
        <p:txBody>
          <a:bodyPr/>
          <a:lstStyle/>
          <a:p>
            <a:fld id="{2F58BD0A-A5A8-4FC6-85A8-C43776B49EFC}" type="slidenum">
              <a:rPr lang="en-GB" smtClean="0"/>
              <a:t>3</a:t>
            </a:fld>
            <a:endParaRPr lang="en-GB"/>
          </a:p>
        </p:txBody>
      </p:sp>
    </p:spTree>
    <p:extLst>
      <p:ext uri="{BB962C8B-B14F-4D97-AF65-F5344CB8AC3E}">
        <p14:creationId xmlns:p14="http://schemas.microsoft.com/office/powerpoint/2010/main" val="1917320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107000"/>
              </a:lnSpc>
              <a:spcAft>
                <a:spcPts val="800"/>
              </a:spcAft>
              <a:buFont typeface="Symbol" panose="05050102010706020507" pitchFamily="18" charset="2"/>
              <a:buAutoNum type="arabicPeriod"/>
            </a:pPr>
            <a:endParaRPr lang="en-GB" dirty="0"/>
          </a:p>
          <a:p>
            <a:pPr marL="228600" lvl="0" indent="-228600">
              <a:lnSpc>
                <a:spcPct val="107000"/>
              </a:lnSpc>
              <a:spcAft>
                <a:spcPts val="800"/>
              </a:spcAft>
              <a:buFont typeface="Symbol" panose="05050102010706020507" pitchFamily="18" charset="2"/>
              <a:buAutoNum type="arabicPeriod"/>
            </a:pPr>
            <a:r>
              <a:rPr lang="en-GB" dirty="0"/>
              <a:t>Imaginary Hats</a:t>
            </a:r>
          </a:p>
          <a:p>
            <a:pPr marL="228600" lvl="0" indent="-228600">
              <a:lnSpc>
                <a:spcPct val="107000"/>
              </a:lnSpc>
              <a:spcAft>
                <a:spcPts val="800"/>
              </a:spcAft>
              <a:buFont typeface="Symbol" panose="05050102010706020507" pitchFamily="18" charset="2"/>
              <a:buAutoNum type="arabicPeriod"/>
            </a:pPr>
            <a:r>
              <a:rPr lang="en-GB" dirty="0"/>
              <a:t>Hare Hug</a:t>
            </a:r>
          </a:p>
        </p:txBody>
      </p:sp>
      <p:sp>
        <p:nvSpPr>
          <p:cNvPr id="4" name="Slide Number Placeholder 3"/>
          <p:cNvSpPr>
            <a:spLocks noGrp="1"/>
          </p:cNvSpPr>
          <p:nvPr>
            <p:ph type="sldNum" sz="quarter" idx="5"/>
          </p:nvPr>
        </p:nvSpPr>
        <p:spPr/>
        <p:txBody>
          <a:bodyPr/>
          <a:lstStyle/>
          <a:p>
            <a:fld id="{2F58BD0A-A5A8-4FC6-85A8-C43776B49EFC}" type="slidenum">
              <a:rPr lang="en-GB" smtClean="0"/>
              <a:t>23</a:t>
            </a:fld>
            <a:endParaRPr lang="en-GB"/>
          </a:p>
        </p:txBody>
      </p:sp>
    </p:spTree>
    <p:extLst>
      <p:ext uri="{BB962C8B-B14F-4D97-AF65-F5344CB8AC3E}">
        <p14:creationId xmlns:p14="http://schemas.microsoft.com/office/powerpoint/2010/main" val="1699159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564C1-4101-65B2-9A66-BF1BE506F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F22DB-8D3A-9EBA-EC51-0A8995E09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AFAF7-9559-7240-0D4D-DCB6CC3868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8345F3B-B55D-D66D-EC1E-C8633913BC03}"/>
              </a:ext>
            </a:extLst>
          </p:cNvPr>
          <p:cNvSpPr>
            <a:spLocks noGrp="1"/>
          </p:cNvSpPr>
          <p:nvPr>
            <p:ph type="sldNum" sz="quarter" idx="5"/>
          </p:nvPr>
        </p:nvSpPr>
        <p:spPr/>
        <p:txBody>
          <a:bodyPr/>
          <a:lstStyle/>
          <a:p>
            <a:fld id="{2F58BD0A-A5A8-4FC6-85A8-C43776B49EFC}" type="slidenum">
              <a:rPr lang="en-GB" smtClean="0"/>
              <a:t>24</a:t>
            </a:fld>
            <a:endParaRPr lang="en-GB"/>
          </a:p>
        </p:txBody>
      </p:sp>
    </p:spTree>
    <p:extLst>
      <p:ext uri="{BB962C8B-B14F-4D97-AF65-F5344CB8AC3E}">
        <p14:creationId xmlns:p14="http://schemas.microsoft.com/office/powerpoint/2010/main" val="2595623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Which feelings and emotions have you covered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Can the children explain what each feeling and emotion means?</a:t>
            </a:r>
          </a:p>
          <a:p>
            <a:pPr marL="342900" lvl="0" indent="-342900">
              <a:lnSpc>
                <a:spcPct val="107000"/>
              </a:lnSpc>
              <a:buFont typeface="Symbol" panose="05050102010706020507" pitchFamily="18" charset="2"/>
              <a:buChar char=""/>
            </a:pPr>
            <a:r>
              <a:rPr lang="en-GB" sz="1800" dirty="0">
                <a:effectLst/>
                <a:latin typeface="Aptos" panose="020B0004020202020204" pitchFamily="34" charset="0"/>
                <a:ea typeface="Aptos" panose="020B0004020202020204" pitchFamily="34" charset="0"/>
                <a:cs typeface="Times New Roman" panose="02020603050405020304" pitchFamily="18" charset="0"/>
              </a:rPr>
              <a:t>Can they give an example of when they have felt like that themselves?</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25</a:t>
            </a:fld>
            <a:endParaRPr lang="en-GB"/>
          </a:p>
        </p:txBody>
      </p:sp>
    </p:spTree>
    <p:extLst>
      <p:ext uri="{BB962C8B-B14F-4D97-AF65-F5344CB8AC3E}">
        <p14:creationId xmlns:p14="http://schemas.microsoft.com/office/powerpoint/2010/main" val="1273348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 to summarise pupil's responses</a:t>
            </a:r>
          </a:p>
          <a:p>
            <a:endParaRPr lang="en-GB"/>
          </a:p>
        </p:txBody>
      </p:sp>
      <p:sp>
        <p:nvSpPr>
          <p:cNvPr id="4" name="Slide Number Placeholder 3"/>
          <p:cNvSpPr>
            <a:spLocks noGrp="1"/>
          </p:cNvSpPr>
          <p:nvPr>
            <p:ph type="sldNum" sz="quarter" idx="5"/>
          </p:nvPr>
        </p:nvSpPr>
        <p:spPr/>
        <p:txBody>
          <a:bodyPr/>
          <a:lstStyle/>
          <a:p>
            <a:fld id="{2F58BD0A-A5A8-4FC6-85A8-C43776B49EFC}" type="slidenum">
              <a:rPr lang="en-GB" smtClean="0"/>
              <a:t>27</a:t>
            </a:fld>
            <a:endParaRPr lang="en-GB"/>
          </a:p>
        </p:txBody>
      </p:sp>
    </p:spTree>
    <p:extLst>
      <p:ext uri="{BB962C8B-B14F-4D97-AF65-F5344CB8AC3E}">
        <p14:creationId xmlns:p14="http://schemas.microsoft.com/office/powerpoint/2010/main" val="574676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 to summarise pupil's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FF"/>
                </a:solidFill>
                <a:effectLst/>
                <a:highlight>
                  <a:srgbClr val="FFFFFF"/>
                </a:highlight>
                <a:latin typeface="Aptos" panose="020B0004020202020204" pitchFamily="34" charset="0"/>
              </a:rPr>
              <a:t>These will be shared with the Story Project team, your Headteacher and your Story Project Lead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FF"/>
              </a:solidFill>
              <a:effectLst/>
              <a:highlight>
                <a:srgbClr val="FFFFFF"/>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sng" kern="10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https://forms.office.com/e/gv0UsCJeTy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FF"/>
                </a:solidFill>
                <a:effectLst/>
                <a:highlight>
                  <a:srgbClr val="FFFFFF"/>
                </a:highlight>
                <a:latin typeface="Aptos" panose="020B0004020202020204" pitchFamily="34" charset="0"/>
              </a:rPr>
              <a:t> </a:t>
            </a:r>
          </a:p>
          <a:p>
            <a:endParaRPr lang="en-GB"/>
          </a:p>
          <a:p>
            <a:endParaRPr lang="en-GB"/>
          </a:p>
        </p:txBody>
      </p:sp>
      <p:sp>
        <p:nvSpPr>
          <p:cNvPr id="4" name="Slide Number Placeholder 3"/>
          <p:cNvSpPr>
            <a:spLocks noGrp="1"/>
          </p:cNvSpPr>
          <p:nvPr>
            <p:ph type="sldNum" sz="quarter" idx="5"/>
          </p:nvPr>
        </p:nvSpPr>
        <p:spPr/>
        <p:txBody>
          <a:bodyPr/>
          <a:lstStyle/>
          <a:p>
            <a:fld id="{2F58BD0A-A5A8-4FC6-85A8-C43776B49EFC}" type="slidenum">
              <a:rPr lang="en-GB" smtClean="0"/>
              <a:t>28</a:t>
            </a:fld>
            <a:endParaRPr lang="en-GB"/>
          </a:p>
        </p:txBody>
      </p:sp>
    </p:spTree>
    <p:extLst>
      <p:ext uri="{BB962C8B-B14F-4D97-AF65-F5344CB8AC3E}">
        <p14:creationId xmlns:p14="http://schemas.microsoft.com/office/powerpoint/2010/main" val="486303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FF"/>
                </a:solidFill>
                <a:effectLst/>
                <a:highlight>
                  <a:srgbClr val="FFFFFF"/>
                </a:highlight>
                <a:latin typeface="Aptos" panose="020B0004020202020204" pitchFamily="34" charset="0"/>
              </a:rPr>
              <a:t>This will be shared with the Story Project team, your Headteacher and your Story Project Lead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FF"/>
              </a:solidFill>
              <a:effectLst/>
              <a:highlight>
                <a:srgbClr val="FFFFFF"/>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sng" kern="10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https://forms.office.com/e/ePQtyxzyY8</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FF"/>
              </a:solidFill>
              <a:effectLst/>
              <a:highlight>
                <a:srgbClr val="FFFFFF"/>
              </a:highligh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F58BD0A-A5A8-4FC6-85A8-C43776B49EFC}" type="slidenum">
              <a:rPr lang="en-GB" smtClean="0"/>
              <a:t>29</a:t>
            </a:fld>
            <a:endParaRPr lang="en-GB"/>
          </a:p>
        </p:txBody>
      </p:sp>
    </p:spTree>
    <p:extLst>
      <p:ext uri="{BB962C8B-B14F-4D97-AF65-F5344CB8AC3E}">
        <p14:creationId xmlns:p14="http://schemas.microsoft.com/office/powerpoint/2010/main" val="332699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‘5-5-5 Breathing’ (from the International Rescue Committee’s Mindful Moments Resource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Play peaceful music or put a calming image on the board.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Breathe in for 5 seconds, hold for 5 and breathe out for 5.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Repeat until you feel calmer</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5</a:t>
            </a:fld>
            <a:endParaRPr lang="en-GB"/>
          </a:p>
        </p:txBody>
      </p:sp>
    </p:spTree>
    <p:extLst>
      <p:ext uri="{BB962C8B-B14F-4D97-AF65-F5344CB8AC3E}">
        <p14:creationId xmlns:p14="http://schemas.microsoft.com/office/powerpoint/2010/main" val="2545499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Look at the picture on the front of the book.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How do they think </a:t>
            </a:r>
            <a:r>
              <a:rPr lang="en-GB"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Zlata</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is feeling here? </a:t>
            </a:r>
            <a:endParaRPr lang="en-GB"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Can pupils predict what this story might be about? </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6</a:t>
            </a:fld>
            <a:endParaRPr lang="en-GB"/>
          </a:p>
        </p:txBody>
      </p:sp>
    </p:spTree>
    <p:extLst>
      <p:ext uri="{BB962C8B-B14F-4D97-AF65-F5344CB8AC3E}">
        <p14:creationId xmlns:p14="http://schemas.microsoft.com/office/powerpoint/2010/main" val="2562008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7</a:t>
            </a:fld>
            <a:endParaRPr lang="en-GB"/>
          </a:p>
        </p:txBody>
      </p:sp>
    </p:spTree>
    <p:extLst>
      <p:ext uri="{BB962C8B-B14F-4D97-AF65-F5344CB8AC3E}">
        <p14:creationId xmlns:p14="http://schemas.microsoft.com/office/powerpoint/2010/main" val="3313327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latin typeface="Montserrat"/>
              </a:rPr>
              <a:t>Can you think of two examples of things </a:t>
            </a:r>
            <a:r>
              <a:rPr lang="en-US" sz="1200" dirty="0" err="1">
                <a:solidFill>
                  <a:srgbClr val="000000"/>
                </a:solidFill>
                <a:latin typeface="Montserrat"/>
              </a:rPr>
              <a:t>Zlata</a:t>
            </a:r>
            <a:r>
              <a:rPr lang="en-US" sz="1200" dirty="0">
                <a:solidFill>
                  <a:srgbClr val="000000"/>
                </a:solidFill>
                <a:latin typeface="Montserrat"/>
              </a:rPr>
              <a:t> had once she moved to Paris? </a:t>
            </a:r>
          </a:p>
          <a:p>
            <a:pPr>
              <a:lnSpc>
                <a:spcPct val="150000"/>
              </a:lnSpc>
              <a:defRPr/>
            </a:pPr>
            <a:r>
              <a:rPr lang="en-US" sz="1200" dirty="0">
                <a:solidFill>
                  <a:srgbClr val="000000"/>
                </a:solidFill>
                <a:latin typeface="Montserrat"/>
              </a:rPr>
              <a:t>e.g. electricity, coca cola, hot water </a:t>
            </a:r>
            <a:r>
              <a:rPr lang="en-US" sz="1200" dirty="0" err="1">
                <a:solidFill>
                  <a:srgbClr val="000000"/>
                </a:solidFill>
                <a:latin typeface="Montserrat"/>
              </a:rPr>
              <a:t>etc</a:t>
            </a:r>
            <a:r>
              <a:rPr lang="en-US" sz="1200" dirty="0">
                <a:solidFill>
                  <a:srgbClr val="000000"/>
                </a:solidFill>
                <a:latin typeface="Montserrat"/>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8BD0A-A5A8-4FC6-85A8-C43776B49E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6902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teachers</a:t>
            </a:r>
          </a:p>
          <a:p>
            <a:r>
              <a:rPr lang="en-GB" b="0" i="1" dirty="0"/>
              <a:t>There are no right or wrong answers here; the value comes in pupils’ discussion and ideas. </a:t>
            </a:r>
          </a:p>
          <a:p>
            <a:r>
              <a:rPr lang="en-GB" b="0" i="0" dirty="0"/>
              <a:t>Think about </a:t>
            </a:r>
            <a:r>
              <a:rPr lang="en-GB" b="0" i="0" dirty="0" err="1"/>
              <a:t>Zlata’s</a:t>
            </a:r>
            <a:r>
              <a:rPr lang="en-GB" b="0" i="0" dirty="0"/>
              <a:t> experiences of war in Sarajevo and how it affected her life. Ask children if they know of any other wars around the world. Some might know a little about the Ukraine Russia or the conflict in Gaza. This video may be helpful - https://www.bbc.co.uk/newsround/67145852 to help contextualise the experience of war on children and their families. </a:t>
            </a:r>
          </a:p>
          <a:p>
            <a:endParaRPr lang="en-GB" b="0" i="0" dirty="0"/>
          </a:p>
          <a:p>
            <a:r>
              <a:rPr lang="en-GB" b="0" i="0" dirty="0"/>
              <a:t>Think about some of the key ‘Rights of the Child’ (https://www.unicef.org.uk/what-we-do/un-convention-child-rights/), and ask children which of these rights they think are affected during a war – </a:t>
            </a:r>
          </a:p>
          <a:p>
            <a:pPr algn="l">
              <a:spcAft>
                <a:spcPts val="1500"/>
              </a:spcAft>
            </a:pPr>
            <a:r>
              <a:rPr lang="en-US" b="1" i="0" dirty="0">
                <a:solidFill>
                  <a:srgbClr val="1E1E1E"/>
                </a:solidFill>
                <a:effectLst/>
                <a:latin typeface="Roboto" panose="02000000000000000000" pitchFamily="2" charset="0"/>
              </a:rPr>
              <a:t>Every child has the right to:</a:t>
            </a:r>
            <a:endParaRPr lang="en-US" b="0" i="0" dirty="0">
              <a:solidFill>
                <a:srgbClr val="1E1E1E"/>
              </a:solidFill>
              <a:effectLst/>
              <a:latin typeface="Roboto" panose="02000000000000000000" pitchFamily="2" charset="0"/>
            </a:endParaRPr>
          </a:p>
          <a:p>
            <a:pPr algn="l">
              <a:spcAft>
                <a:spcPts val="1500"/>
              </a:spcAft>
              <a:buFont typeface="Arial" panose="020B0604020202020204" pitchFamily="34" charset="0"/>
              <a:buChar char="•"/>
            </a:pPr>
            <a:r>
              <a:rPr lang="en-US" b="1" i="0" dirty="0">
                <a:solidFill>
                  <a:srgbClr val="1E1E1E"/>
                </a:solidFill>
                <a:effectLst/>
                <a:latin typeface="Roboto" panose="02000000000000000000" pitchFamily="2" charset="0"/>
              </a:rPr>
              <a:t>Relax</a:t>
            </a:r>
            <a:r>
              <a:rPr lang="en-US" b="0" i="0" dirty="0">
                <a:solidFill>
                  <a:srgbClr val="1E1E1E"/>
                </a:solidFill>
                <a:effectLst/>
                <a:latin typeface="Roboto" panose="02000000000000000000" pitchFamily="2" charset="0"/>
              </a:rPr>
              <a:t> and </a:t>
            </a:r>
            <a:r>
              <a:rPr lang="en-US" b="1" i="0" dirty="0">
                <a:solidFill>
                  <a:srgbClr val="1E1E1E"/>
                </a:solidFill>
                <a:effectLst/>
                <a:latin typeface="Roboto" panose="02000000000000000000" pitchFamily="2" charset="0"/>
              </a:rPr>
              <a:t>play</a:t>
            </a:r>
            <a:r>
              <a:rPr lang="en-US" b="0" i="0" dirty="0">
                <a:solidFill>
                  <a:srgbClr val="1E1E1E"/>
                </a:solidFill>
                <a:effectLst/>
                <a:latin typeface="Roboto" panose="02000000000000000000" pitchFamily="2" charset="0"/>
              </a:rPr>
              <a:t> (Article 31)</a:t>
            </a:r>
          </a:p>
          <a:p>
            <a:pPr algn="l">
              <a:spcAft>
                <a:spcPts val="1500"/>
              </a:spcAft>
              <a:buFont typeface="Arial" panose="020B0604020202020204" pitchFamily="34" charset="0"/>
              <a:buChar char="•"/>
            </a:pPr>
            <a:r>
              <a:rPr lang="en-US" b="0" i="0" dirty="0">
                <a:solidFill>
                  <a:srgbClr val="1E1E1E"/>
                </a:solidFill>
                <a:effectLst/>
                <a:latin typeface="Roboto" panose="02000000000000000000" pitchFamily="2" charset="0"/>
              </a:rPr>
              <a:t>Freedom of </a:t>
            </a:r>
            <a:r>
              <a:rPr lang="en-US" b="1" i="0" dirty="0">
                <a:solidFill>
                  <a:srgbClr val="1E1E1E"/>
                </a:solidFill>
                <a:effectLst/>
                <a:latin typeface="Roboto" panose="02000000000000000000" pitchFamily="2" charset="0"/>
              </a:rPr>
              <a:t>expression</a:t>
            </a:r>
            <a:r>
              <a:rPr lang="en-US" b="0" i="0" dirty="0">
                <a:solidFill>
                  <a:srgbClr val="1E1E1E"/>
                </a:solidFill>
                <a:effectLst/>
                <a:latin typeface="Roboto" panose="02000000000000000000" pitchFamily="2" charset="0"/>
              </a:rPr>
              <a:t> (Article 13)</a:t>
            </a:r>
          </a:p>
          <a:p>
            <a:pPr algn="l">
              <a:spcAft>
                <a:spcPts val="1500"/>
              </a:spcAft>
              <a:buFont typeface="Arial" panose="020B0604020202020204" pitchFamily="34" charset="0"/>
              <a:buChar char="•"/>
            </a:pPr>
            <a:r>
              <a:rPr lang="en-US" b="1" i="0" dirty="0">
                <a:solidFill>
                  <a:srgbClr val="1E1E1E"/>
                </a:solidFill>
                <a:effectLst/>
                <a:latin typeface="Roboto" panose="02000000000000000000" pitchFamily="2" charset="0"/>
              </a:rPr>
              <a:t>Be safe</a:t>
            </a:r>
            <a:r>
              <a:rPr lang="en-US" b="0" i="0" dirty="0">
                <a:solidFill>
                  <a:srgbClr val="1E1E1E"/>
                </a:solidFill>
                <a:effectLst/>
                <a:latin typeface="Roboto" panose="02000000000000000000" pitchFamily="2" charset="0"/>
              </a:rPr>
              <a:t> from violence (Article 19)</a:t>
            </a:r>
          </a:p>
          <a:p>
            <a:pPr algn="l">
              <a:spcAft>
                <a:spcPts val="1500"/>
              </a:spcAft>
              <a:buFont typeface="Arial" panose="020B0604020202020204" pitchFamily="34" charset="0"/>
              <a:buChar char="•"/>
            </a:pPr>
            <a:r>
              <a:rPr lang="en-US" b="0" i="0" dirty="0">
                <a:solidFill>
                  <a:srgbClr val="1E1E1E"/>
                </a:solidFill>
                <a:effectLst/>
                <a:latin typeface="Roboto" panose="02000000000000000000" pitchFamily="2" charset="0"/>
              </a:rPr>
              <a:t>An </a:t>
            </a:r>
            <a:r>
              <a:rPr lang="en-US" b="1" i="0" dirty="0">
                <a:solidFill>
                  <a:srgbClr val="1E1E1E"/>
                </a:solidFill>
                <a:effectLst/>
                <a:latin typeface="Roboto" panose="02000000000000000000" pitchFamily="2" charset="0"/>
              </a:rPr>
              <a:t>education</a:t>
            </a:r>
            <a:r>
              <a:rPr lang="en-US" b="0" i="0" dirty="0">
                <a:solidFill>
                  <a:srgbClr val="1E1E1E"/>
                </a:solidFill>
                <a:effectLst/>
                <a:latin typeface="Roboto" panose="02000000000000000000" pitchFamily="2" charset="0"/>
              </a:rPr>
              <a:t> (Article 28)</a:t>
            </a:r>
          </a:p>
          <a:p>
            <a:pPr algn="l">
              <a:spcAft>
                <a:spcPts val="1500"/>
              </a:spcAft>
              <a:buFont typeface="Arial" panose="020B0604020202020204" pitchFamily="34" charset="0"/>
              <a:buChar char="•"/>
            </a:pPr>
            <a:r>
              <a:rPr lang="en-US" b="0" i="0" dirty="0">
                <a:solidFill>
                  <a:srgbClr val="1E1E1E"/>
                </a:solidFill>
                <a:effectLst/>
                <a:latin typeface="Roboto" panose="02000000000000000000" pitchFamily="2" charset="0"/>
              </a:rPr>
              <a:t>Protection of </a:t>
            </a:r>
            <a:r>
              <a:rPr lang="en-US" b="1" i="0" dirty="0">
                <a:solidFill>
                  <a:srgbClr val="1E1E1E"/>
                </a:solidFill>
                <a:effectLst/>
                <a:latin typeface="Roboto" panose="02000000000000000000" pitchFamily="2" charset="0"/>
              </a:rPr>
              <a:t>identity</a:t>
            </a:r>
            <a:r>
              <a:rPr lang="en-US" b="0" i="0" dirty="0">
                <a:solidFill>
                  <a:srgbClr val="1E1E1E"/>
                </a:solidFill>
                <a:effectLst/>
                <a:latin typeface="Roboto" panose="02000000000000000000" pitchFamily="2" charset="0"/>
              </a:rPr>
              <a:t> (Article 8)</a:t>
            </a:r>
          </a:p>
          <a:p>
            <a:pPr algn="l">
              <a:spcAft>
                <a:spcPts val="1500"/>
              </a:spcAft>
              <a:buFont typeface="Arial" panose="020B0604020202020204" pitchFamily="34" charset="0"/>
              <a:buChar char="•"/>
            </a:pPr>
            <a:r>
              <a:rPr lang="en-US" b="1" i="0" dirty="0">
                <a:solidFill>
                  <a:srgbClr val="1E1E1E"/>
                </a:solidFill>
                <a:effectLst/>
                <a:latin typeface="Roboto" panose="02000000000000000000" pitchFamily="2" charset="0"/>
              </a:rPr>
              <a:t>Sufficient</a:t>
            </a:r>
            <a:r>
              <a:rPr lang="en-US" b="0" i="0" dirty="0">
                <a:solidFill>
                  <a:srgbClr val="1E1E1E"/>
                </a:solidFill>
                <a:effectLst/>
                <a:latin typeface="Roboto" panose="02000000000000000000" pitchFamily="2" charset="0"/>
              </a:rPr>
              <a:t> standard of </a:t>
            </a:r>
            <a:r>
              <a:rPr lang="en-US" b="1" i="0" dirty="0">
                <a:solidFill>
                  <a:srgbClr val="1E1E1E"/>
                </a:solidFill>
                <a:effectLst/>
                <a:latin typeface="Roboto" panose="02000000000000000000" pitchFamily="2" charset="0"/>
              </a:rPr>
              <a:t>living</a:t>
            </a:r>
            <a:r>
              <a:rPr lang="en-US" b="0" i="0" dirty="0">
                <a:solidFill>
                  <a:srgbClr val="1E1E1E"/>
                </a:solidFill>
                <a:effectLst/>
                <a:latin typeface="Roboto" panose="02000000000000000000" pitchFamily="2" charset="0"/>
              </a:rPr>
              <a:t> (Article 27)</a:t>
            </a:r>
          </a:p>
          <a:p>
            <a:pPr algn="l">
              <a:spcAft>
                <a:spcPts val="1500"/>
              </a:spcAft>
              <a:buFont typeface="Arial" panose="020B0604020202020204" pitchFamily="34" charset="0"/>
              <a:buChar char="•"/>
            </a:pPr>
            <a:r>
              <a:rPr lang="en-US" b="1" i="0" dirty="0">
                <a:solidFill>
                  <a:srgbClr val="1E1E1E"/>
                </a:solidFill>
                <a:effectLst/>
                <a:latin typeface="Roboto" panose="02000000000000000000" pitchFamily="2" charset="0"/>
              </a:rPr>
              <a:t>Know</a:t>
            </a:r>
            <a:r>
              <a:rPr lang="en-US" b="0" i="0" dirty="0">
                <a:solidFill>
                  <a:srgbClr val="1E1E1E"/>
                </a:solidFill>
                <a:effectLst/>
                <a:latin typeface="Roboto" panose="02000000000000000000" pitchFamily="2" charset="0"/>
              </a:rPr>
              <a:t> their </a:t>
            </a:r>
            <a:r>
              <a:rPr lang="en-US" b="1" i="0" dirty="0">
                <a:solidFill>
                  <a:srgbClr val="1E1E1E"/>
                </a:solidFill>
                <a:effectLst/>
                <a:latin typeface="Roboto" panose="02000000000000000000" pitchFamily="2" charset="0"/>
              </a:rPr>
              <a:t>rights</a:t>
            </a:r>
            <a:r>
              <a:rPr lang="en-US" b="0" i="0" dirty="0">
                <a:solidFill>
                  <a:srgbClr val="1E1E1E"/>
                </a:solidFill>
                <a:effectLst/>
                <a:latin typeface="Roboto" panose="02000000000000000000" pitchFamily="2" charset="0"/>
              </a:rPr>
              <a:t> (Article 42)</a:t>
            </a:r>
          </a:p>
          <a:p>
            <a:pPr algn="l">
              <a:spcAft>
                <a:spcPts val="1500"/>
              </a:spcAft>
              <a:buFont typeface="Arial" panose="020B0604020202020204" pitchFamily="34" charset="0"/>
              <a:buChar char="•"/>
            </a:pPr>
            <a:r>
              <a:rPr lang="en-US" b="0" i="0" dirty="0">
                <a:solidFill>
                  <a:srgbClr val="1E1E1E"/>
                </a:solidFill>
                <a:effectLst/>
                <a:latin typeface="Roboto" panose="02000000000000000000" pitchFamily="2" charset="0"/>
              </a:rPr>
              <a:t>Health and </a:t>
            </a:r>
            <a:r>
              <a:rPr lang="en-US" b="1" i="0" dirty="0">
                <a:solidFill>
                  <a:srgbClr val="1E1E1E"/>
                </a:solidFill>
                <a:effectLst/>
                <a:latin typeface="Roboto" panose="02000000000000000000" pitchFamily="2" charset="0"/>
              </a:rPr>
              <a:t>health services</a:t>
            </a:r>
            <a:r>
              <a:rPr lang="en-US" b="0" i="0" dirty="0">
                <a:solidFill>
                  <a:srgbClr val="1E1E1E"/>
                </a:solidFill>
                <a:effectLst/>
                <a:latin typeface="Roboto" panose="02000000000000000000" pitchFamily="2" charset="0"/>
              </a:rPr>
              <a:t> (Article 24)</a:t>
            </a:r>
          </a:p>
          <a:p>
            <a:r>
              <a:rPr lang="en-GB" b="0" i="0" dirty="0"/>
              <a:t> </a:t>
            </a:r>
          </a:p>
          <a:p>
            <a:r>
              <a:rPr lang="en-GB" b="0" i="0" dirty="0"/>
              <a:t>You may wish to end the discussion by reminding children that the UK is safe and not at war. </a:t>
            </a:r>
          </a:p>
        </p:txBody>
      </p:sp>
      <p:sp>
        <p:nvSpPr>
          <p:cNvPr id="4" name="Slide Number Placeholder 3"/>
          <p:cNvSpPr>
            <a:spLocks noGrp="1"/>
          </p:cNvSpPr>
          <p:nvPr>
            <p:ph type="sldNum" sz="quarter" idx="5"/>
          </p:nvPr>
        </p:nvSpPr>
        <p:spPr/>
        <p:txBody>
          <a:bodyPr/>
          <a:lstStyle/>
          <a:p>
            <a:fld id="{2F58BD0A-A5A8-4FC6-85A8-C43776B49EFC}" type="slidenum">
              <a:rPr lang="en-GB" smtClean="0"/>
              <a:t>9</a:t>
            </a:fld>
            <a:endParaRPr lang="en-GB"/>
          </a:p>
        </p:txBody>
      </p:sp>
    </p:spTree>
    <p:extLst>
      <p:ext uri="{BB962C8B-B14F-4D97-AF65-F5344CB8AC3E}">
        <p14:creationId xmlns:p14="http://schemas.microsoft.com/office/powerpoint/2010/main" val="3374150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Using the worksheet below, give pupils three columns titled ‘before’, ‘during’, ‘after’.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Ask pupils to put information about </a:t>
            </a:r>
            <a:r>
              <a:rPr lang="en-GB"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Zlata’s</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life in each column, showing how her life changed during the war. Encourage pupils to think about the emotions linked to these scenarios.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Suggested ideas are given in the PPT slides and can be found on the worksheet below, but pupils may also add their own ideas.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Spend two minutes at the end of the session, sharing ideas and talking through pupils’ thoughts. Show them </a:t>
            </a:r>
            <a:r>
              <a:rPr lang="en-GB" sz="18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slide 11 </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and discuss what each ‘right’ means. Which of </a:t>
            </a:r>
            <a:r>
              <a:rPr lang="en-GB"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Zlata’s</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rights were affected during and after the war?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i="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Extend the activity: research what human rights mean, including the ‘Rights of the Child’.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10</a:t>
            </a:fld>
            <a:endParaRPr lang="en-GB"/>
          </a:p>
        </p:txBody>
      </p:sp>
    </p:spTree>
    <p:extLst>
      <p:ext uri="{BB962C8B-B14F-4D97-AF65-F5344CB8AC3E}">
        <p14:creationId xmlns:p14="http://schemas.microsoft.com/office/powerpoint/2010/main" val="3717727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55F2A-0CF5-0384-24E1-CF1D0CB9C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6F0AE-385D-1FBE-ACC0-82C66F963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5B0F2-DA01-42E1-753A-9E8C5E25C78C}"/>
              </a:ext>
            </a:extLst>
          </p:cNvPr>
          <p:cNvSpPr>
            <a:spLocks noGrp="1"/>
          </p:cNvSpPr>
          <p:nvPr>
            <p:ph type="body" idx="1"/>
          </p:nvPr>
        </p:nvSpPr>
        <p:spPr/>
        <p:txBody>
          <a:bodyPr/>
          <a:lstStyle/>
          <a:p>
            <a:r>
              <a:rPr lang="en-US" dirty="0"/>
              <a:t>See previous slide</a:t>
            </a:r>
            <a:endParaRPr lang="en-GB" dirty="0"/>
          </a:p>
        </p:txBody>
      </p:sp>
      <p:sp>
        <p:nvSpPr>
          <p:cNvPr id="4" name="Slide Number Placeholder 3">
            <a:extLst>
              <a:ext uri="{FF2B5EF4-FFF2-40B4-BE49-F238E27FC236}">
                <a16:creationId xmlns:a16="http://schemas.microsoft.com/office/drawing/2014/main" id="{0F059E4E-FB15-B4B2-068A-B7F182870693}"/>
              </a:ext>
            </a:extLst>
          </p:cNvPr>
          <p:cNvSpPr>
            <a:spLocks noGrp="1"/>
          </p:cNvSpPr>
          <p:nvPr>
            <p:ph type="sldNum" sz="quarter" idx="5"/>
          </p:nvPr>
        </p:nvSpPr>
        <p:spPr/>
        <p:txBody>
          <a:bodyPr/>
          <a:lstStyle/>
          <a:p>
            <a:fld id="{2F58BD0A-A5A8-4FC6-85A8-C43776B49EFC}" type="slidenum">
              <a:rPr lang="en-GB" smtClean="0"/>
              <a:t>11</a:t>
            </a:fld>
            <a:endParaRPr lang="en-GB"/>
          </a:p>
        </p:txBody>
      </p:sp>
    </p:spTree>
    <p:extLst>
      <p:ext uri="{BB962C8B-B14F-4D97-AF65-F5344CB8AC3E}">
        <p14:creationId xmlns:p14="http://schemas.microsoft.com/office/powerpoint/2010/main" val="1681222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53D7-DE32-9CD3-4EE9-75F14035BA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1084FDA-FEE9-4073-07CC-E491243CC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210E0C8-0C0A-CA13-D4BF-1CF9D1B592B7}"/>
              </a:ext>
            </a:extLst>
          </p:cNvPr>
          <p:cNvSpPr>
            <a:spLocks noGrp="1"/>
          </p:cNvSpPr>
          <p:nvPr>
            <p:ph type="dt" sz="half" idx="10"/>
          </p:nvPr>
        </p:nvSpPr>
        <p:spPr/>
        <p:txBody>
          <a:bodyPr/>
          <a:lstStyle/>
          <a:p>
            <a:fld id="{469BE586-1BC1-43D5-8B1F-5DFC97980412}" type="datetimeFigureOut">
              <a:rPr lang="en-GB" smtClean="0"/>
              <a:t>09/05/2025</a:t>
            </a:fld>
            <a:endParaRPr lang="en-GB"/>
          </a:p>
        </p:txBody>
      </p:sp>
      <p:sp>
        <p:nvSpPr>
          <p:cNvPr id="5" name="Footer Placeholder 4">
            <a:extLst>
              <a:ext uri="{FF2B5EF4-FFF2-40B4-BE49-F238E27FC236}">
                <a16:creationId xmlns:a16="http://schemas.microsoft.com/office/drawing/2014/main" id="{951497A2-86E7-56BD-46B9-5E5DAD1AB1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15DAFB-BF06-AAF9-0262-CEBF1D34603A}"/>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096732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295E-0DC1-E5E2-FBC5-9BE8A98938B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C05B105-2FB3-31E1-91CE-DE1A58CA40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C84D6FE-1B4C-9480-816D-BECFCD65FA22}"/>
              </a:ext>
            </a:extLst>
          </p:cNvPr>
          <p:cNvSpPr>
            <a:spLocks noGrp="1"/>
          </p:cNvSpPr>
          <p:nvPr>
            <p:ph type="dt" sz="half" idx="10"/>
          </p:nvPr>
        </p:nvSpPr>
        <p:spPr/>
        <p:txBody>
          <a:bodyPr/>
          <a:lstStyle/>
          <a:p>
            <a:fld id="{469BE586-1BC1-43D5-8B1F-5DFC97980412}" type="datetimeFigureOut">
              <a:rPr lang="en-GB" smtClean="0"/>
              <a:t>09/05/2025</a:t>
            </a:fld>
            <a:endParaRPr lang="en-GB"/>
          </a:p>
        </p:txBody>
      </p:sp>
      <p:sp>
        <p:nvSpPr>
          <p:cNvPr id="5" name="Footer Placeholder 4">
            <a:extLst>
              <a:ext uri="{FF2B5EF4-FFF2-40B4-BE49-F238E27FC236}">
                <a16:creationId xmlns:a16="http://schemas.microsoft.com/office/drawing/2014/main" id="{7950C9A9-27D7-1ABE-CC79-C7779A2DD3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28550-28B7-8F41-C88E-DD4789551A28}"/>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57769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6469B-CAF3-412F-A627-CF67047E98F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7C8825D-07D3-1BBF-50B3-B5D429C858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30D3871-0B69-CDE9-D557-39AB78F3C702}"/>
              </a:ext>
            </a:extLst>
          </p:cNvPr>
          <p:cNvSpPr>
            <a:spLocks noGrp="1"/>
          </p:cNvSpPr>
          <p:nvPr>
            <p:ph type="dt" sz="half" idx="10"/>
          </p:nvPr>
        </p:nvSpPr>
        <p:spPr/>
        <p:txBody>
          <a:bodyPr/>
          <a:lstStyle/>
          <a:p>
            <a:fld id="{469BE586-1BC1-43D5-8B1F-5DFC97980412}" type="datetimeFigureOut">
              <a:rPr lang="en-GB" smtClean="0"/>
              <a:t>09/05/2025</a:t>
            </a:fld>
            <a:endParaRPr lang="en-GB"/>
          </a:p>
        </p:txBody>
      </p:sp>
      <p:sp>
        <p:nvSpPr>
          <p:cNvPr id="5" name="Footer Placeholder 4">
            <a:extLst>
              <a:ext uri="{FF2B5EF4-FFF2-40B4-BE49-F238E27FC236}">
                <a16:creationId xmlns:a16="http://schemas.microsoft.com/office/drawing/2014/main" id="{DE085880-AB6E-FDF0-5D58-E19BA1BCEF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9B0EC6-AF7B-259A-1973-BED2167B442C}"/>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635437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D426-F08A-3ECA-50B8-1641AAA7A1F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79AE886-D0B2-0C99-E69C-A58F64E212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96164EA-FED1-F6C9-0E0B-102DD4E3A20C}"/>
              </a:ext>
            </a:extLst>
          </p:cNvPr>
          <p:cNvSpPr>
            <a:spLocks noGrp="1"/>
          </p:cNvSpPr>
          <p:nvPr>
            <p:ph type="dt" sz="half" idx="10"/>
          </p:nvPr>
        </p:nvSpPr>
        <p:spPr/>
        <p:txBody>
          <a:bodyPr/>
          <a:lstStyle/>
          <a:p>
            <a:fld id="{469BE586-1BC1-43D5-8B1F-5DFC97980412}" type="datetimeFigureOut">
              <a:rPr lang="en-GB" smtClean="0"/>
              <a:t>09/05/2025</a:t>
            </a:fld>
            <a:endParaRPr lang="en-GB"/>
          </a:p>
        </p:txBody>
      </p:sp>
      <p:sp>
        <p:nvSpPr>
          <p:cNvPr id="5" name="Footer Placeholder 4">
            <a:extLst>
              <a:ext uri="{FF2B5EF4-FFF2-40B4-BE49-F238E27FC236}">
                <a16:creationId xmlns:a16="http://schemas.microsoft.com/office/drawing/2014/main" id="{DDF09B02-6BC7-F7F3-3099-FC4C4F6B38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E91208-8A09-9465-EBE4-0FC1C7335F3C}"/>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17489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A588-043D-0690-9C23-64FE2EEEC7E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D4F6E0B-34D7-42FA-552D-06F7DE9F6D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48285A1-29C0-1289-FFB5-3F085BC17F44}"/>
              </a:ext>
            </a:extLst>
          </p:cNvPr>
          <p:cNvSpPr>
            <a:spLocks noGrp="1"/>
          </p:cNvSpPr>
          <p:nvPr>
            <p:ph type="dt" sz="half" idx="10"/>
          </p:nvPr>
        </p:nvSpPr>
        <p:spPr/>
        <p:txBody>
          <a:bodyPr/>
          <a:lstStyle/>
          <a:p>
            <a:fld id="{469BE586-1BC1-43D5-8B1F-5DFC97980412}" type="datetimeFigureOut">
              <a:rPr lang="en-GB" smtClean="0"/>
              <a:t>09/05/2025</a:t>
            </a:fld>
            <a:endParaRPr lang="en-GB"/>
          </a:p>
        </p:txBody>
      </p:sp>
      <p:sp>
        <p:nvSpPr>
          <p:cNvPr id="5" name="Footer Placeholder 4">
            <a:extLst>
              <a:ext uri="{FF2B5EF4-FFF2-40B4-BE49-F238E27FC236}">
                <a16:creationId xmlns:a16="http://schemas.microsoft.com/office/drawing/2014/main" id="{00BECD1D-902C-F85A-EDB5-EE414850D0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2DA3BD-72D3-A4D5-8594-27A18D3A6230}"/>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402379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C787-DCDF-F324-660E-9964C50017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007F758-1379-78E8-F4F1-238C3255A9A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950A9E3-C045-42A9-D5DA-4F7AE981178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D4973B6-EB86-A02D-1F60-7A55C38CA76D}"/>
              </a:ext>
            </a:extLst>
          </p:cNvPr>
          <p:cNvSpPr>
            <a:spLocks noGrp="1"/>
          </p:cNvSpPr>
          <p:nvPr>
            <p:ph type="dt" sz="half" idx="10"/>
          </p:nvPr>
        </p:nvSpPr>
        <p:spPr/>
        <p:txBody>
          <a:bodyPr/>
          <a:lstStyle/>
          <a:p>
            <a:fld id="{469BE586-1BC1-43D5-8B1F-5DFC97980412}" type="datetimeFigureOut">
              <a:rPr lang="en-GB" smtClean="0"/>
              <a:t>09/05/2025</a:t>
            </a:fld>
            <a:endParaRPr lang="en-GB"/>
          </a:p>
        </p:txBody>
      </p:sp>
      <p:sp>
        <p:nvSpPr>
          <p:cNvPr id="6" name="Footer Placeholder 5">
            <a:extLst>
              <a:ext uri="{FF2B5EF4-FFF2-40B4-BE49-F238E27FC236}">
                <a16:creationId xmlns:a16="http://schemas.microsoft.com/office/drawing/2014/main" id="{44BD9BC6-E559-A459-0C5B-86BC07794F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C90617-5EF7-5548-8EAF-4403EB36E754}"/>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570562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FE55-E691-D84E-AB9A-1D8A6BD0CC8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EDC6F2A-BA50-662E-DB05-D87FCA1A1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0F7C5C-B14F-F7F0-ED00-CDC2DD4238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268F829-2483-082E-CE36-266B98076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E8C4EC0-E5B8-965E-5931-381DFE27025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3745398-8A40-7EB4-0A1D-826BEA0B0698}"/>
              </a:ext>
            </a:extLst>
          </p:cNvPr>
          <p:cNvSpPr>
            <a:spLocks noGrp="1"/>
          </p:cNvSpPr>
          <p:nvPr>
            <p:ph type="dt" sz="half" idx="10"/>
          </p:nvPr>
        </p:nvSpPr>
        <p:spPr/>
        <p:txBody>
          <a:bodyPr/>
          <a:lstStyle/>
          <a:p>
            <a:fld id="{469BE586-1BC1-43D5-8B1F-5DFC97980412}" type="datetimeFigureOut">
              <a:rPr lang="en-GB" smtClean="0"/>
              <a:t>09/05/2025</a:t>
            </a:fld>
            <a:endParaRPr lang="en-GB"/>
          </a:p>
        </p:txBody>
      </p:sp>
      <p:sp>
        <p:nvSpPr>
          <p:cNvPr id="8" name="Footer Placeholder 7">
            <a:extLst>
              <a:ext uri="{FF2B5EF4-FFF2-40B4-BE49-F238E27FC236}">
                <a16:creationId xmlns:a16="http://schemas.microsoft.com/office/drawing/2014/main" id="{DB2BC48D-ED0F-DE59-5603-8F0C93F340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5E5530-50EF-52CB-A791-FA8C61B0ECEE}"/>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281325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D813-55E8-F362-E54F-CCD7EF97BBE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3B0D12D-3BBF-949B-D3C7-4438EA66172D}"/>
              </a:ext>
            </a:extLst>
          </p:cNvPr>
          <p:cNvSpPr>
            <a:spLocks noGrp="1"/>
          </p:cNvSpPr>
          <p:nvPr>
            <p:ph type="dt" sz="half" idx="10"/>
          </p:nvPr>
        </p:nvSpPr>
        <p:spPr/>
        <p:txBody>
          <a:bodyPr/>
          <a:lstStyle/>
          <a:p>
            <a:fld id="{469BE586-1BC1-43D5-8B1F-5DFC97980412}" type="datetimeFigureOut">
              <a:rPr lang="en-GB" smtClean="0"/>
              <a:t>09/05/2025</a:t>
            </a:fld>
            <a:endParaRPr lang="en-GB"/>
          </a:p>
        </p:txBody>
      </p:sp>
      <p:sp>
        <p:nvSpPr>
          <p:cNvPr id="4" name="Footer Placeholder 3">
            <a:extLst>
              <a:ext uri="{FF2B5EF4-FFF2-40B4-BE49-F238E27FC236}">
                <a16:creationId xmlns:a16="http://schemas.microsoft.com/office/drawing/2014/main" id="{9A7E04F5-15BC-6B54-3AA3-AF3D7DD823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370A9E-D7BC-5343-3545-B226D38AF08F}"/>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141174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D96992-F258-3AB6-2721-3A0EC4387188}"/>
              </a:ext>
            </a:extLst>
          </p:cNvPr>
          <p:cNvSpPr>
            <a:spLocks noGrp="1"/>
          </p:cNvSpPr>
          <p:nvPr>
            <p:ph type="dt" sz="half" idx="10"/>
          </p:nvPr>
        </p:nvSpPr>
        <p:spPr/>
        <p:txBody>
          <a:bodyPr/>
          <a:lstStyle/>
          <a:p>
            <a:fld id="{469BE586-1BC1-43D5-8B1F-5DFC97980412}" type="datetimeFigureOut">
              <a:rPr lang="en-GB" smtClean="0"/>
              <a:t>09/05/2025</a:t>
            </a:fld>
            <a:endParaRPr lang="en-GB"/>
          </a:p>
        </p:txBody>
      </p:sp>
      <p:sp>
        <p:nvSpPr>
          <p:cNvPr id="3" name="Footer Placeholder 2">
            <a:extLst>
              <a:ext uri="{FF2B5EF4-FFF2-40B4-BE49-F238E27FC236}">
                <a16:creationId xmlns:a16="http://schemas.microsoft.com/office/drawing/2014/main" id="{9902A32E-571D-8ABA-D43C-6DF86586BAB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E69A11-533F-D617-C748-08CC9FFDFA03}"/>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1436195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25F9-3AAC-1954-98C2-36F18CD844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71B897F-C1AC-501B-B12A-62EF7037D5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D9D786D-02E2-6AF7-B1A0-8DF6BC80B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911815-236E-00B2-2631-FD70DC6A7C35}"/>
              </a:ext>
            </a:extLst>
          </p:cNvPr>
          <p:cNvSpPr>
            <a:spLocks noGrp="1"/>
          </p:cNvSpPr>
          <p:nvPr>
            <p:ph type="dt" sz="half" idx="10"/>
          </p:nvPr>
        </p:nvSpPr>
        <p:spPr/>
        <p:txBody>
          <a:bodyPr/>
          <a:lstStyle/>
          <a:p>
            <a:fld id="{469BE586-1BC1-43D5-8B1F-5DFC97980412}" type="datetimeFigureOut">
              <a:rPr lang="en-GB" smtClean="0"/>
              <a:t>09/05/2025</a:t>
            </a:fld>
            <a:endParaRPr lang="en-GB"/>
          </a:p>
        </p:txBody>
      </p:sp>
      <p:sp>
        <p:nvSpPr>
          <p:cNvPr id="6" name="Footer Placeholder 5">
            <a:extLst>
              <a:ext uri="{FF2B5EF4-FFF2-40B4-BE49-F238E27FC236}">
                <a16:creationId xmlns:a16="http://schemas.microsoft.com/office/drawing/2014/main" id="{F9CE5E5A-DF40-58DB-060B-8570DF19AF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0DB425-DA36-4531-D805-7AB0612F50FA}"/>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746870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5D5C2-7AC6-370F-B01E-C83D1E0FE4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F1F3D6B-BB4B-8772-F08B-5547992F8E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9BF542-EAFE-43A9-6688-6E1B3A8E2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54DF2F-3A07-609B-6F7B-5F940DADDFB5}"/>
              </a:ext>
            </a:extLst>
          </p:cNvPr>
          <p:cNvSpPr>
            <a:spLocks noGrp="1"/>
          </p:cNvSpPr>
          <p:nvPr>
            <p:ph type="dt" sz="half" idx="10"/>
          </p:nvPr>
        </p:nvSpPr>
        <p:spPr/>
        <p:txBody>
          <a:bodyPr/>
          <a:lstStyle/>
          <a:p>
            <a:fld id="{469BE586-1BC1-43D5-8B1F-5DFC97980412}" type="datetimeFigureOut">
              <a:rPr lang="en-GB" smtClean="0"/>
              <a:t>09/05/2025</a:t>
            </a:fld>
            <a:endParaRPr lang="en-GB"/>
          </a:p>
        </p:txBody>
      </p:sp>
      <p:sp>
        <p:nvSpPr>
          <p:cNvPr id="6" name="Footer Placeholder 5">
            <a:extLst>
              <a:ext uri="{FF2B5EF4-FFF2-40B4-BE49-F238E27FC236}">
                <a16:creationId xmlns:a16="http://schemas.microsoft.com/office/drawing/2014/main" id="{53D0B5A5-7074-9B10-E650-1A3AA7C1B9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980143-76A7-C639-CD22-0F98DEACD749}"/>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976441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8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8EE09-F1E8-EF81-62DF-6B9F63AF2F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AADF804-94D9-7EBF-EC69-BE31BD0FB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4E8F2A-CB0C-0D6D-1CF2-1CAB430C31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9BE586-1BC1-43D5-8B1F-5DFC97980412}" type="datetimeFigureOut">
              <a:rPr lang="en-GB" smtClean="0"/>
              <a:t>09/05/2025</a:t>
            </a:fld>
            <a:endParaRPr lang="en-GB"/>
          </a:p>
        </p:txBody>
      </p:sp>
      <p:sp>
        <p:nvSpPr>
          <p:cNvPr id="5" name="Footer Placeholder 4">
            <a:extLst>
              <a:ext uri="{FF2B5EF4-FFF2-40B4-BE49-F238E27FC236}">
                <a16:creationId xmlns:a16="http://schemas.microsoft.com/office/drawing/2014/main" id="{63CF4453-E84D-5B3E-B685-94798A8297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E4AD84F-1D46-3760-E1C8-EC3D1F39B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FD1011-0024-4FA6-8161-BFE6690B6EC0}" type="slidenum">
              <a:rPr lang="en-GB" smtClean="0"/>
              <a:t>‹#›</a:t>
            </a:fld>
            <a:endParaRPr lang="en-GB"/>
          </a:p>
        </p:txBody>
      </p:sp>
    </p:spTree>
    <p:extLst>
      <p:ext uri="{BB962C8B-B14F-4D97-AF65-F5344CB8AC3E}">
        <p14:creationId xmlns:p14="http://schemas.microsoft.com/office/powerpoint/2010/main" val="1509394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31.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0.png"/><Relationship Id="rId2" Type="http://schemas.openxmlformats.org/officeDocument/2006/relationships/notesSlide" Target="../notesSlides/notesSlide8.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hyperlink" Target="https://www.unicef.org.uk/what-we-do/un-convention-child-rights/" TargetMode="External"/><Relationship Id="rId2" Type="http://schemas.openxmlformats.org/officeDocument/2006/relationships/notesSlide" Target="../notesSlides/notesSlide9.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2.jpeg"/><Relationship Id="rId2" Type="http://schemas.openxmlformats.org/officeDocument/2006/relationships/notesSlide" Target="../notesSlides/notesSlide10.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6.svg"/><Relationship Id="rId5" Type="http://schemas.openxmlformats.org/officeDocument/2006/relationships/image" Target="../media/image16.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4.svg"/><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3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11.jpg"/><Relationship Id="rId2" Type="http://schemas.openxmlformats.org/officeDocument/2006/relationships/notesSlide" Target="../notesSlides/notesSlide12.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19" Type="http://schemas.openxmlformats.org/officeDocument/2006/relationships/image" Target="../media/image34.sv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1.png"/><Relationship Id="rId2" Type="http://schemas.openxmlformats.org/officeDocument/2006/relationships/notesSlide" Target="../notesSlides/notesSlide13.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4.svg"/><Relationship Id="rId2" Type="http://schemas.openxmlformats.org/officeDocument/2006/relationships/notesSlide" Target="../notesSlides/notesSlide14.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7.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9.png"/><Relationship Id="rId2" Type="http://schemas.openxmlformats.org/officeDocument/2006/relationships/notesSlide" Target="../notesSlides/notesSlide15.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28.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5.svg"/><Relationship Id="rId1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png"/><Relationship Id="rId2" Type="http://schemas.openxmlformats.org/officeDocument/2006/relationships/notesSlide" Target="../notesSlides/notesSlide16.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36.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5.png"/><Relationship Id="rId2" Type="http://schemas.openxmlformats.org/officeDocument/2006/relationships/notesSlide" Target="../notesSlides/notesSlide17.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3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7.png"/><Relationship Id="rId2" Type="http://schemas.openxmlformats.org/officeDocument/2006/relationships/notesSlide" Target="../notesSlides/notesSlide18.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9.png"/><Relationship Id="rId2" Type="http://schemas.openxmlformats.org/officeDocument/2006/relationships/notesSlide" Target="../notesSlides/notesSlide20.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4.svg"/><Relationship Id="rId2" Type="http://schemas.openxmlformats.org/officeDocument/2006/relationships/notesSlide" Target="../notesSlides/notesSlide21.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1.png"/><Relationship Id="rId2" Type="http://schemas.openxmlformats.org/officeDocument/2006/relationships/notesSlide" Target="../notesSlides/notesSlide22.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image" Target="../media/image13.png"/><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7.png"/><Relationship Id="rId5" Type="http://schemas.openxmlformats.org/officeDocument/2006/relationships/image" Target="../media/image16.png"/><Relationship Id="rId15" Type="http://schemas.openxmlformats.org/officeDocument/2006/relationships/image" Target="../media/image18.png"/><Relationship Id="rId10" Type="http://schemas.openxmlformats.org/officeDocument/2006/relationships/image" Target="../media/image6.sv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7.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notesSlide" Target="../notesSlides/notesSlide23.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28.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5.svg"/><Relationship Id="rId1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7.svg"/><Relationship Id="rId1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hyperlink" Target="https://forms.office.com/e/gv0UsCJeTy" TargetMode="External"/><Relationship Id="rId2" Type="http://schemas.openxmlformats.org/officeDocument/2006/relationships/notesSlide" Target="../notesSlides/notesSlide24.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28.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5.svg"/><Relationship Id="rId1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7.svg"/><Relationship Id="rId1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18.png"/><Relationship Id="rId2" Type="http://schemas.openxmlformats.org/officeDocument/2006/relationships/notesSlide" Target="../notesSlides/notesSlide25.xml"/><Relationship Id="rId16" Type="http://schemas.openxmlformats.org/officeDocument/2006/relationships/hyperlink" Target="https://forms.office.com/e/ePQtyxzyY8" TargetMode="Externa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28.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5.sv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6.svg"/><Relationship Id="rId5" Type="http://schemas.openxmlformats.org/officeDocument/2006/relationships/image" Target="../media/image16.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4.sv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11.jp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19"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4.svg"/><Relationship Id="rId2" Type="http://schemas.openxmlformats.org/officeDocument/2006/relationships/notesSlide" Target="../notesSlides/notesSlide5.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7.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28.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5.svg"/><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png"/><Relationship Id="rId2" Type="http://schemas.openxmlformats.org/officeDocument/2006/relationships/notesSlide" Target="../notesSlides/notesSlide7.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text with a book in a circle&#10;&#10;Description automatically generated">
            <a:extLst>
              <a:ext uri="{FF2B5EF4-FFF2-40B4-BE49-F238E27FC236}">
                <a16:creationId xmlns:a16="http://schemas.microsoft.com/office/drawing/2014/main" id="{2D14A226-B77F-8FF1-2232-EE836C8D9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965" y="3390292"/>
            <a:ext cx="5528460" cy="2377239"/>
          </a:xfrm>
          <a:prstGeom prst="rect">
            <a:avLst/>
          </a:prstGeom>
        </p:spPr>
      </p:pic>
      <p:sp>
        <p:nvSpPr>
          <p:cNvPr id="12" name="TextBox 11">
            <a:extLst>
              <a:ext uri="{FF2B5EF4-FFF2-40B4-BE49-F238E27FC236}">
                <a16:creationId xmlns:a16="http://schemas.microsoft.com/office/drawing/2014/main" id="{3F3CC3F2-6D61-1E88-251F-847518765DA7}"/>
              </a:ext>
            </a:extLst>
          </p:cNvPr>
          <p:cNvSpPr txBox="1"/>
          <p:nvPr/>
        </p:nvSpPr>
        <p:spPr>
          <a:xfrm>
            <a:off x="2889680" y="2784887"/>
            <a:ext cx="2680542" cy="646331"/>
          </a:xfrm>
          <a:prstGeom prst="rect">
            <a:avLst/>
          </a:prstGeom>
          <a:noFill/>
        </p:spPr>
        <p:txBody>
          <a:bodyPr wrap="none" rtlCol="0">
            <a:spAutoFit/>
          </a:bodyPr>
          <a:lstStyle/>
          <a:p>
            <a:pPr algn="ctr"/>
            <a:r>
              <a:rPr lang="en-GB" sz="3600" b="1" dirty="0">
                <a:solidFill>
                  <a:srgbClr val="EE9A2B"/>
                </a:solidFill>
                <a:latin typeface="Playfair Display" panose="00000500000000000000" pitchFamily="2" charset="0"/>
              </a:rPr>
              <a:t>Welcome to</a:t>
            </a:r>
          </a:p>
        </p:txBody>
      </p:sp>
      <p:sp>
        <p:nvSpPr>
          <p:cNvPr id="42" name="Rectangle 41">
            <a:extLst>
              <a:ext uri="{FF2B5EF4-FFF2-40B4-BE49-F238E27FC236}">
                <a16:creationId xmlns:a16="http://schemas.microsoft.com/office/drawing/2014/main" id="{CB0B0672-CE45-D42D-71BF-56BF28549873}"/>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oup of children reading a book&#10;&#10;Description automatically generated">
            <a:extLst>
              <a:ext uri="{FF2B5EF4-FFF2-40B4-BE49-F238E27FC236}">
                <a16:creationId xmlns:a16="http://schemas.microsoft.com/office/drawing/2014/main" id="{225C9C75-D1D5-21F8-5780-6FECBA2ECA51}"/>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t="19315" r="28623" b="2987"/>
          <a:stretch/>
        </p:blipFill>
        <p:spPr>
          <a:xfrm>
            <a:off x="2490222" y="-249633"/>
            <a:ext cx="3479457" cy="3357685"/>
          </a:xfrm>
          <a:prstGeom prst="rect">
            <a:avLst/>
          </a:prstGeom>
        </p:spPr>
      </p:pic>
      <p:grpSp>
        <p:nvGrpSpPr>
          <p:cNvPr id="10" name="Group 9">
            <a:extLst>
              <a:ext uri="{FF2B5EF4-FFF2-40B4-BE49-F238E27FC236}">
                <a16:creationId xmlns:a16="http://schemas.microsoft.com/office/drawing/2014/main" id="{5BB02E98-CF08-FECE-F27B-AC5626FC9AD5}"/>
              </a:ext>
            </a:extLst>
          </p:cNvPr>
          <p:cNvGrpSpPr/>
          <p:nvPr/>
        </p:nvGrpSpPr>
        <p:grpSpPr>
          <a:xfrm>
            <a:off x="-2248837" y="-8806091"/>
            <a:ext cx="3536973" cy="16382144"/>
            <a:chOff x="-2126387" y="-8825546"/>
            <a:chExt cx="3536973" cy="16382144"/>
          </a:xfrm>
        </p:grpSpPr>
        <p:sp>
          <p:nvSpPr>
            <p:cNvPr id="74" name="Freeform 6">
              <a:extLst>
                <a:ext uri="{FF2B5EF4-FFF2-40B4-BE49-F238E27FC236}">
                  <a16:creationId xmlns:a16="http://schemas.microsoft.com/office/drawing/2014/main" id="{FD33EBDB-3BFF-86C1-778B-2D3D9E3E6A7E}"/>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5" name="Freeform 7">
              <a:extLst>
                <a:ext uri="{FF2B5EF4-FFF2-40B4-BE49-F238E27FC236}">
                  <a16:creationId xmlns:a16="http://schemas.microsoft.com/office/drawing/2014/main" id="{F59F2C07-1BC3-526E-41E2-B79874B7F13F}"/>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6" name="Freeform 8">
              <a:extLst>
                <a:ext uri="{FF2B5EF4-FFF2-40B4-BE49-F238E27FC236}">
                  <a16:creationId xmlns:a16="http://schemas.microsoft.com/office/drawing/2014/main" id="{B1F80F5B-49D0-E01B-DB48-DE76557D2A2B}"/>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0" name="Freeform 11">
              <a:extLst>
                <a:ext uri="{FF2B5EF4-FFF2-40B4-BE49-F238E27FC236}">
                  <a16:creationId xmlns:a16="http://schemas.microsoft.com/office/drawing/2014/main" id="{04B77D62-A274-9A21-8D82-6A469A6C7B41}"/>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1" name="Freeform 12">
              <a:extLst>
                <a:ext uri="{FF2B5EF4-FFF2-40B4-BE49-F238E27FC236}">
                  <a16:creationId xmlns:a16="http://schemas.microsoft.com/office/drawing/2014/main" id="{C12DD36A-B7B8-E820-1596-CCD19B844936}"/>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2" name="Freeform 13">
              <a:extLst>
                <a:ext uri="{FF2B5EF4-FFF2-40B4-BE49-F238E27FC236}">
                  <a16:creationId xmlns:a16="http://schemas.microsoft.com/office/drawing/2014/main" id="{2B1182F9-2B6C-3E58-FC93-B5291B2BE1FF}"/>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3" name="Freeform 14">
              <a:extLst>
                <a:ext uri="{FF2B5EF4-FFF2-40B4-BE49-F238E27FC236}">
                  <a16:creationId xmlns:a16="http://schemas.microsoft.com/office/drawing/2014/main" id="{81D49A9F-DE55-78C1-E17C-0FD242DE431E}"/>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5" name="Freeform 16">
              <a:extLst>
                <a:ext uri="{FF2B5EF4-FFF2-40B4-BE49-F238E27FC236}">
                  <a16:creationId xmlns:a16="http://schemas.microsoft.com/office/drawing/2014/main" id="{AF6D253A-E46C-13B9-D15F-334422D0E11B}"/>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7" name="Freeform 18">
              <a:extLst>
                <a:ext uri="{FF2B5EF4-FFF2-40B4-BE49-F238E27FC236}">
                  <a16:creationId xmlns:a16="http://schemas.microsoft.com/office/drawing/2014/main" id="{DDDF588D-6922-2E67-7EC5-3B41A780F4E7}"/>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9" name="Freeform 20">
              <a:extLst>
                <a:ext uri="{FF2B5EF4-FFF2-40B4-BE49-F238E27FC236}">
                  <a16:creationId xmlns:a16="http://schemas.microsoft.com/office/drawing/2014/main" id="{74FD6F93-2987-4051-B3B9-77F429F9EA94}"/>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1" name="Freeform 22">
              <a:extLst>
                <a:ext uri="{FF2B5EF4-FFF2-40B4-BE49-F238E27FC236}">
                  <a16:creationId xmlns:a16="http://schemas.microsoft.com/office/drawing/2014/main" id="{35FB9CAC-D985-1744-7DAE-9BB9C96F747C}"/>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2" name="Freeform 23">
              <a:extLst>
                <a:ext uri="{FF2B5EF4-FFF2-40B4-BE49-F238E27FC236}">
                  <a16:creationId xmlns:a16="http://schemas.microsoft.com/office/drawing/2014/main" id="{CB95686E-AA08-459C-D240-FC854C2B17B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3" name="Freeform 24">
              <a:extLst>
                <a:ext uri="{FF2B5EF4-FFF2-40B4-BE49-F238E27FC236}">
                  <a16:creationId xmlns:a16="http://schemas.microsoft.com/office/drawing/2014/main" id="{AED25A54-39B6-D411-D552-317E47C43380}"/>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5" name="Freeform 27">
              <a:extLst>
                <a:ext uri="{FF2B5EF4-FFF2-40B4-BE49-F238E27FC236}">
                  <a16:creationId xmlns:a16="http://schemas.microsoft.com/office/drawing/2014/main" id="{2EE4EC1D-AB78-5CA9-088D-028ABD1A0230}"/>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9" name="Freeform 31">
              <a:extLst>
                <a:ext uri="{FF2B5EF4-FFF2-40B4-BE49-F238E27FC236}">
                  <a16:creationId xmlns:a16="http://schemas.microsoft.com/office/drawing/2014/main" id="{B4ABE323-8DBC-9967-1AA4-6F556944DDEE}"/>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0" name="Freeform 32">
              <a:extLst>
                <a:ext uri="{FF2B5EF4-FFF2-40B4-BE49-F238E27FC236}">
                  <a16:creationId xmlns:a16="http://schemas.microsoft.com/office/drawing/2014/main" id="{4F749581-2611-F1A5-DCD4-112222048577}"/>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2" name="Freeform 34">
              <a:extLst>
                <a:ext uri="{FF2B5EF4-FFF2-40B4-BE49-F238E27FC236}">
                  <a16:creationId xmlns:a16="http://schemas.microsoft.com/office/drawing/2014/main" id="{461E8273-98E6-B833-600D-B12D54C34A2E}"/>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5" name="Freeform 36">
              <a:extLst>
                <a:ext uri="{FF2B5EF4-FFF2-40B4-BE49-F238E27FC236}">
                  <a16:creationId xmlns:a16="http://schemas.microsoft.com/office/drawing/2014/main" id="{1BB608B9-BA09-14FE-3863-0FE155AC24F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3" name="Freeform 6">
              <a:extLst>
                <a:ext uri="{FF2B5EF4-FFF2-40B4-BE49-F238E27FC236}">
                  <a16:creationId xmlns:a16="http://schemas.microsoft.com/office/drawing/2014/main" id="{96C5F7A4-4D99-FAEA-86F0-44CD0A3CF246}"/>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DAA244-0656-5FCC-FF32-8BF7C8585853}"/>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46DA3F22-3F1D-566A-7767-8E868E5A3B3F}"/>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8" name="Freeform 11">
              <a:extLst>
                <a:ext uri="{FF2B5EF4-FFF2-40B4-BE49-F238E27FC236}">
                  <a16:creationId xmlns:a16="http://schemas.microsoft.com/office/drawing/2014/main" id="{C19F7170-C372-A498-0739-ACDB9A0C120A}"/>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9" name="Freeform 12">
              <a:extLst>
                <a:ext uri="{FF2B5EF4-FFF2-40B4-BE49-F238E27FC236}">
                  <a16:creationId xmlns:a16="http://schemas.microsoft.com/office/drawing/2014/main" id="{F76F8E56-7107-F60E-A871-1D6003C7F97D}"/>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0" name="Freeform 13">
              <a:extLst>
                <a:ext uri="{FF2B5EF4-FFF2-40B4-BE49-F238E27FC236}">
                  <a16:creationId xmlns:a16="http://schemas.microsoft.com/office/drawing/2014/main" id="{8F509E8D-D826-C026-B2A4-33195633688E}"/>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1" name="Freeform 14">
              <a:extLst>
                <a:ext uri="{FF2B5EF4-FFF2-40B4-BE49-F238E27FC236}">
                  <a16:creationId xmlns:a16="http://schemas.microsoft.com/office/drawing/2014/main" id="{67BF3C8D-4585-B213-FFFA-3CF6A5FA4D13}"/>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3" name="Freeform 16">
              <a:extLst>
                <a:ext uri="{FF2B5EF4-FFF2-40B4-BE49-F238E27FC236}">
                  <a16:creationId xmlns:a16="http://schemas.microsoft.com/office/drawing/2014/main" id="{E1487072-63A3-9597-A644-2BEE3805658B}"/>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5" name="Freeform 18">
              <a:extLst>
                <a:ext uri="{FF2B5EF4-FFF2-40B4-BE49-F238E27FC236}">
                  <a16:creationId xmlns:a16="http://schemas.microsoft.com/office/drawing/2014/main" id="{E4E4F5AF-63B0-AF30-9EC1-EBA733095076}"/>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7" name="Freeform 20">
              <a:extLst>
                <a:ext uri="{FF2B5EF4-FFF2-40B4-BE49-F238E27FC236}">
                  <a16:creationId xmlns:a16="http://schemas.microsoft.com/office/drawing/2014/main" id="{55A13D55-6CC2-B880-1B6B-1F0FB7B5A909}"/>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9" name="Freeform 22">
              <a:extLst>
                <a:ext uri="{FF2B5EF4-FFF2-40B4-BE49-F238E27FC236}">
                  <a16:creationId xmlns:a16="http://schemas.microsoft.com/office/drawing/2014/main" id="{47BC4F89-1810-0D94-7E53-F4A4DD570DCA}"/>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0" name="Freeform 23">
              <a:extLst>
                <a:ext uri="{FF2B5EF4-FFF2-40B4-BE49-F238E27FC236}">
                  <a16:creationId xmlns:a16="http://schemas.microsoft.com/office/drawing/2014/main" id="{746B1115-B11D-88E8-51DF-9B815810F849}"/>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1" name="Freeform 24">
              <a:extLst>
                <a:ext uri="{FF2B5EF4-FFF2-40B4-BE49-F238E27FC236}">
                  <a16:creationId xmlns:a16="http://schemas.microsoft.com/office/drawing/2014/main" id="{30124A1B-9271-62E7-4AAC-F703AF51431D}"/>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3" name="Freeform 26">
              <a:extLst>
                <a:ext uri="{FF2B5EF4-FFF2-40B4-BE49-F238E27FC236}">
                  <a16:creationId xmlns:a16="http://schemas.microsoft.com/office/drawing/2014/main" id="{08B8EC80-6443-7F90-5E31-8DC7D52606A7}"/>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4" name="Freeform 27">
              <a:extLst>
                <a:ext uri="{FF2B5EF4-FFF2-40B4-BE49-F238E27FC236}">
                  <a16:creationId xmlns:a16="http://schemas.microsoft.com/office/drawing/2014/main" id="{85BD29C3-3A99-FA53-8AFC-CECA08B4E02E}"/>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6" name="Freeform 29">
              <a:extLst>
                <a:ext uri="{FF2B5EF4-FFF2-40B4-BE49-F238E27FC236}">
                  <a16:creationId xmlns:a16="http://schemas.microsoft.com/office/drawing/2014/main" id="{90A03539-9136-B5F9-7361-BB076C1952B4}"/>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8" name="Freeform 31">
              <a:extLst>
                <a:ext uri="{FF2B5EF4-FFF2-40B4-BE49-F238E27FC236}">
                  <a16:creationId xmlns:a16="http://schemas.microsoft.com/office/drawing/2014/main" id="{7501B3D8-58EF-8494-15C2-E1C3C5C11AE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9" name="Freeform 32">
              <a:extLst>
                <a:ext uri="{FF2B5EF4-FFF2-40B4-BE49-F238E27FC236}">
                  <a16:creationId xmlns:a16="http://schemas.microsoft.com/office/drawing/2014/main" id="{C76B3C73-C4E4-29A1-3C6B-5A76D6487ECE}"/>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1" name="Freeform 37">
              <a:extLst>
                <a:ext uri="{FF2B5EF4-FFF2-40B4-BE49-F238E27FC236}">
                  <a16:creationId xmlns:a16="http://schemas.microsoft.com/office/drawing/2014/main" id="{559B0AB3-94D3-A3DC-665F-54B815038C92}"/>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23">
              <a:extLst>
                <a:ext uri="{FF2B5EF4-FFF2-40B4-BE49-F238E27FC236}">
                  <a16:creationId xmlns:a16="http://schemas.microsoft.com/office/drawing/2014/main" id="{56D17D95-DFE4-08B8-3187-4A0D6D0584D3}"/>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3" name="TextBox 2">
            <a:extLst>
              <a:ext uri="{FF2B5EF4-FFF2-40B4-BE49-F238E27FC236}">
                <a16:creationId xmlns:a16="http://schemas.microsoft.com/office/drawing/2014/main" id="{109C2822-1DF0-E6DF-FAED-EE6282BC7CE2}"/>
              </a:ext>
            </a:extLst>
          </p:cNvPr>
          <p:cNvSpPr txBox="1"/>
          <p:nvPr/>
        </p:nvSpPr>
        <p:spPr>
          <a:xfrm>
            <a:off x="2472956" y="6369722"/>
            <a:ext cx="7246088" cy="388311"/>
          </a:xfrm>
          <a:prstGeom prst="rect">
            <a:avLst/>
          </a:prstGeom>
          <a:noFill/>
        </p:spPr>
        <p:txBody>
          <a:bodyPr wrap="square">
            <a:spAutoFit/>
          </a:bodyPr>
          <a:lstStyle/>
          <a:p>
            <a:pPr marL="0" lvl="0" indent="0" algn="ctr" rtl="0">
              <a:lnSpc>
                <a:spcPct val="115000"/>
              </a:lnSpc>
              <a:spcBef>
                <a:spcPts val="0"/>
              </a:spcBef>
              <a:spcAft>
                <a:spcPts val="0"/>
              </a:spcAft>
              <a:buNone/>
            </a:pPr>
            <a:r>
              <a:rPr lang="en-GB" sz="1800" dirty="0">
                <a:solidFill>
                  <a:srgbClr val="313E53"/>
                </a:solidFill>
                <a:latin typeface="Montserrat" panose="00000500000000000000" pitchFamily="2" charset="0"/>
                <a:ea typeface="Montserrat Medium"/>
                <a:cs typeface="Montserrat Medium"/>
                <a:sym typeface="Montserrat Medium"/>
              </a:rPr>
              <a:t>©The Story Project CIC</a:t>
            </a:r>
          </a:p>
        </p:txBody>
      </p:sp>
      <p:sp>
        <p:nvSpPr>
          <p:cNvPr id="4" name="TextBox 3">
            <a:extLst>
              <a:ext uri="{FF2B5EF4-FFF2-40B4-BE49-F238E27FC236}">
                <a16:creationId xmlns:a16="http://schemas.microsoft.com/office/drawing/2014/main" id="{0F39DD9A-66BE-8ABA-7693-1579F21F63F9}"/>
              </a:ext>
            </a:extLst>
          </p:cNvPr>
          <p:cNvSpPr txBox="1"/>
          <p:nvPr/>
        </p:nvSpPr>
        <p:spPr>
          <a:xfrm>
            <a:off x="7655805" y="1106043"/>
            <a:ext cx="3078086" cy="477054"/>
          </a:xfrm>
          <a:prstGeom prst="rect">
            <a:avLst/>
          </a:prstGeom>
          <a:noFill/>
        </p:spPr>
        <p:txBody>
          <a:bodyPr wrap="none" rtlCol="0">
            <a:spAutoFit/>
          </a:bodyPr>
          <a:lstStyle/>
          <a:p>
            <a:pPr algn="ctr"/>
            <a:r>
              <a:rPr lang="en-GB" sz="2500" b="1" dirty="0">
                <a:solidFill>
                  <a:srgbClr val="EE9A2B"/>
                </a:solidFill>
                <a:latin typeface="Playfair Display" panose="00000500000000000000" pitchFamily="2" charset="0"/>
              </a:rPr>
              <a:t>In partnership with</a:t>
            </a:r>
          </a:p>
        </p:txBody>
      </p:sp>
      <p:pic>
        <p:nvPicPr>
          <p:cNvPr id="2" name="Picture 1">
            <a:extLst>
              <a:ext uri="{FF2B5EF4-FFF2-40B4-BE49-F238E27FC236}">
                <a16:creationId xmlns:a16="http://schemas.microsoft.com/office/drawing/2014/main" id="{0A04E563-36DC-3996-8E2E-B3186416F6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25052" y="1680292"/>
            <a:ext cx="2113745" cy="2822391"/>
          </a:xfrm>
          <a:prstGeom prst="rect">
            <a:avLst/>
          </a:prstGeom>
        </p:spPr>
      </p:pic>
    </p:spTree>
    <p:extLst>
      <p:ext uri="{BB962C8B-B14F-4D97-AF65-F5344CB8AC3E}">
        <p14:creationId xmlns:p14="http://schemas.microsoft.com/office/powerpoint/2010/main" val="48654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31941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5" name="Rectangle 4">
            <a:extLst>
              <a:ext uri="{FF2B5EF4-FFF2-40B4-BE49-F238E27FC236}">
                <a16:creationId xmlns:a16="http://schemas.microsoft.com/office/drawing/2014/main" id="{3DA7CB50-DE6D-14BF-4250-76059B85D17D}"/>
              </a:ext>
            </a:extLst>
          </p:cNvPr>
          <p:cNvSpPr/>
          <p:nvPr/>
        </p:nvSpPr>
        <p:spPr>
          <a:xfrm>
            <a:off x="4068013" y="801748"/>
            <a:ext cx="7908599" cy="6369386"/>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Google Shape;118;p15">
            <a:extLst>
              <a:ext uri="{FF2B5EF4-FFF2-40B4-BE49-F238E27FC236}">
                <a16:creationId xmlns:a16="http://schemas.microsoft.com/office/drawing/2014/main" id="{EDC24F4D-0172-EBC0-05CC-28B2AA5086DE}"/>
              </a:ext>
            </a:extLst>
          </p:cNvPr>
          <p:cNvSpPr txBox="1"/>
          <p:nvPr/>
        </p:nvSpPr>
        <p:spPr>
          <a:xfrm>
            <a:off x="4140271" y="880584"/>
            <a:ext cx="6910906" cy="68099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‘Compare and Contrast’</a:t>
            </a:r>
            <a:endParaRPr sz="3600" b="1" dirty="0">
              <a:solidFill>
                <a:srgbClr val="313E53"/>
              </a:solidFill>
              <a:latin typeface="Playfair Display"/>
              <a:ea typeface="Playfair Display"/>
              <a:cs typeface="Playfair Display"/>
              <a:sym typeface="Playfair Display"/>
            </a:endParaRPr>
          </a:p>
        </p:txBody>
      </p:sp>
      <p:pic>
        <p:nvPicPr>
          <p:cNvPr id="11" name="Google Shape;119;p15">
            <a:extLst>
              <a:ext uri="{FF2B5EF4-FFF2-40B4-BE49-F238E27FC236}">
                <a16:creationId xmlns:a16="http://schemas.microsoft.com/office/drawing/2014/main" id="{C471D098-8605-63F4-1517-05D065A6AFA3}"/>
              </a:ext>
            </a:extLst>
          </p:cNvPr>
          <p:cNvPicPr preferRelativeResize="0"/>
          <p:nvPr/>
        </p:nvPicPr>
        <p:blipFill>
          <a:blip r:embed="rId16">
            <a:alphaModFix/>
          </a:blip>
          <a:stretch>
            <a:fillRect/>
          </a:stretch>
        </p:blipFill>
        <p:spPr>
          <a:xfrm flipV="1">
            <a:off x="4252456" y="1462606"/>
            <a:ext cx="2579418" cy="142032"/>
          </a:xfrm>
          <a:prstGeom prst="rect">
            <a:avLst/>
          </a:prstGeom>
          <a:noFill/>
          <a:ln>
            <a:noFill/>
          </a:ln>
        </p:spPr>
      </p:pic>
      <p:sp>
        <p:nvSpPr>
          <p:cNvPr id="12" name="Google Shape;121;p15">
            <a:extLst>
              <a:ext uri="{FF2B5EF4-FFF2-40B4-BE49-F238E27FC236}">
                <a16:creationId xmlns:a16="http://schemas.microsoft.com/office/drawing/2014/main" id="{75D179A0-11D1-133C-7AAC-ACDEB7B171F4}"/>
              </a:ext>
            </a:extLst>
          </p:cNvPr>
          <p:cNvSpPr txBox="1"/>
          <p:nvPr/>
        </p:nvSpPr>
        <p:spPr>
          <a:xfrm>
            <a:off x="4248057" y="1806929"/>
            <a:ext cx="7075924" cy="2802427"/>
          </a:xfrm>
          <a:prstGeom prst="rect">
            <a:avLst/>
          </a:prstGeom>
          <a:noFill/>
          <a:ln>
            <a:noFill/>
          </a:ln>
        </p:spPr>
        <p:txBody>
          <a:bodyPr spcFirstLastPara="1" wrap="square" lIns="91425" tIns="91425" rIns="91425" bIns="91425" anchor="t" anchorCtr="0">
            <a:noAutofit/>
          </a:bodyPr>
          <a:lstStyle/>
          <a:p>
            <a:endParaRPr lang="en-GB" sz="2800" i="1" dirty="0"/>
          </a:p>
        </p:txBody>
      </p:sp>
      <p:sp>
        <p:nvSpPr>
          <p:cNvPr id="15" name="Google Shape;121;p15">
            <a:extLst>
              <a:ext uri="{FF2B5EF4-FFF2-40B4-BE49-F238E27FC236}">
                <a16:creationId xmlns:a16="http://schemas.microsoft.com/office/drawing/2014/main" id="{96A8EE78-7D47-69B2-BD15-0CAAC9488994}"/>
              </a:ext>
            </a:extLst>
          </p:cNvPr>
          <p:cNvSpPr txBox="1"/>
          <p:nvPr/>
        </p:nvSpPr>
        <p:spPr>
          <a:xfrm>
            <a:off x="4068013" y="332831"/>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A</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DC9FB4A7-D646-B6E4-7C81-AF3B38EDEC11}"/>
              </a:ext>
            </a:extLst>
          </p:cNvPr>
          <p:cNvSpPr txBox="1"/>
          <p:nvPr/>
        </p:nvSpPr>
        <p:spPr>
          <a:xfrm>
            <a:off x="4248057" y="1835028"/>
            <a:ext cx="7364823" cy="2785378"/>
          </a:xfrm>
          <a:prstGeom prst="rect">
            <a:avLst/>
          </a:prstGeom>
          <a:noFill/>
        </p:spPr>
        <p:txBody>
          <a:bodyPr wrap="square" rtlCol="0">
            <a:spAutoFit/>
          </a:bodyPr>
          <a:lstStyle/>
          <a:p>
            <a:r>
              <a:rPr lang="en-US" sz="2500" dirty="0">
                <a:latin typeface="Montserrat" panose="00000500000000000000" pitchFamily="2" charset="0"/>
              </a:rPr>
              <a:t>How do you think </a:t>
            </a:r>
            <a:r>
              <a:rPr lang="en-US" sz="2500" dirty="0" err="1">
                <a:latin typeface="Montserrat" panose="00000500000000000000" pitchFamily="2" charset="0"/>
              </a:rPr>
              <a:t>Zlata’s</a:t>
            </a:r>
            <a:r>
              <a:rPr lang="en-US" sz="2500" dirty="0">
                <a:latin typeface="Montserrat" panose="00000500000000000000" pitchFamily="2" charset="0"/>
              </a:rPr>
              <a:t> life changed from before the war to after it? </a:t>
            </a:r>
          </a:p>
          <a:p>
            <a:endParaRPr lang="en-US" sz="2500" dirty="0">
              <a:latin typeface="Montserrat" panose="00000500000000000000" pitchFamily="2" charset="0"/>
            </a:endParaRPr>
          </a:p>
          <a:p>
            <a:r>
              <a:rPr lang="en-US" sz="2500" dirty="0">
                <a:latin typeface="Montserrat" panose="00000500000000000000" pitchFamily="2" charset="0"/>
              </a:rPr>
              <a:t>Work together to put these ideas in order. </a:t>
            </a:r>
          </a:p>
          <a:p>
            <a:endParaRPr lang="en-US" sz="2500" dirty="0">
              <a:latin typeface="Montserrat" panose="00000500000000000000" pitchFamily="2" charset="0"/>
            </a:endParaRPr>
          </a:p>
          <a:p>
            <a:r>
              <a:rPr lang="en-US" sz="2500" dirty="0">
                <a:latin typeface="Montserrat" panose="00000500000000000000" pitchFamily="2" charset="0"/>
              </a:rPr>
              <a:t>In what way were </a:t>
            </a:r>
            <a:r>
              <a:rPr lang="en-US" sz="2500" dirty="0" err="1">
                <a:latin typeface="Montserrat" panose="00000500000000000000" pitchFamily="2" charset="0"/>
              </a:rPr>
              <a:t>Zlata’s</a:t>
            </a:r>
            <a:r>
              <a:rPr lang="en-US" sz="2500" dirty="0">
                <a:latin typeface="Montserrat" panose="00000500000000000000" pitchFamily="2" charset="0"/>
              </a:rPr>
              <a:t> Human Rights affected during the war? </a:t>
            </a:r>
            <a:endParaRPr lang="en-GB" sz="2500" dirty="0">
              <a:latin typeface="Montserrat" panose="00000500000000000000" pitchFamily="2" charset="0"/>
            </a:endParaRPr>
          </a:p>
        </p:txBody>
      </p:sp>
      <p:sp>
        <p:nvSpPr>
          <p:cNvPr id="9" name="Freeform 3">
            <a:extLst>
              <a:ext uri="{FF2B5EF4-FFF2-40B4-BE49-F238E27FC236}">
                <a16:creationId xmlns:a16="http://schemas.microsoft.com/office/drawing/2014/main" id="{445D9400-5269-0BDB-A85F-77C512886C06}"/>
              </a:ext>
            </a:extLst>
          </p:cNvPr>
          <p:cNvSpPr/>
          <p:nvPr/>
        </p:nvSpPr>
        <p:spPr>
          <a:xfrm>
            <a:off x="4560681" y="5011614"/>
            <a:ext cx="6217967" cy="944323"/>
          </a:xfrm>
          <a:custGeom>
            <a:avLst/>
            <a:gdLst/>
            <a:ahLst/>
            <a:cxnLst/>
            <a:rect l="l" t="t" r="r" b="b"/>
            <a:pathLst>
              <a:path w="7315200" h="1133856">
                <a:moveTo>
                  <a:pt x="0" y="0"/>
                </a:moveTo>
                <a:lnTo>
                  <a:pt x="7315200" y="0"/>
                </a:lnTo>
                <a:lnTo>
                  <a:pt x="7315200" y="1133856"/>
                </a:lnTo>
                <a:lnTo>
                  <a:pt x="0" y="113385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Tree>
    <p:extLst>
      <p:ext uri="{BB962C8B-B14F-4D97-AF65-F5344CB8AC3E}">
        <p14:creationId xmlns:p14="http://schemas.microsoft.com/office/powerpoint/2010/main" val="2693569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6D317-51F2-C207-5FD6-0169299BD47F}"/>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9990BC22-D7A8-57C5-BD9B-B1DB54F2D25B}"/>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1C95FB91-782F-D8ED-49EA-4125823B7723}"/>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C8FF8B3C-EADA-AB66-BFBE-0F13DC073C57}"/>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D328019E-7D4C-31EC-A575-3CE26A8B6860}"/>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BA93A862-D518-6D67-7261-8873037D3C71}"/>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0CDF28F5-2088-97C8-FB8B-6C5426556108}"/>
              </a:ext>
            </a:extLst>
          </p:cNvPr>
          <p:cNvGrpSpPr/>
          <p:nvPr/>
        </p:nvGrpSpPr>
        <p:grpSpPr>
          <a:xfrm>
            <a:off x="-2389817" y="-4319418"/>
            <a:ext cx="3536973" cy="16382144"/>
            <a:chOff x="-2126387" y="-8825546"/>
            <a:chExt cx="3536973" cy="16382144"/>
          </a:xfrm>
        </p:grpSpPr>
        <p:sp>
          <p:nvSpPr>
            <p:cNvPr id="20" name="Freeform 6">
              <a:extLst>
                <a:ext uri="{FF2B5EF4-FFF2-40B4-BE49-F238E27FC236}">
                  <a16:creationId xmlns:a16="http://schemas.microsoft.com/office/drawing/2014/main" id="{6A1F24BD-F386-1A0E-4B30-9EE3FBF0A5BF}"/>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C924EB1E-975F-87A5-B8D8-143EB40B0D1D}"/>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97D18E85-9047-A2E5-9CE2-B84B2F3A66A3}"/>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2EBC67E5-57E4-2E82-A5A7-AB69AF05EA41}"/>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4BE80470-716D-51CA-9E4D-466989057438}"/>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E32A2EFB-2119-4298-0B07-CC0B5A7FC2E3}"/>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7B30E180-97D9-0100-4E54-4D9CB64C1925}"/>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545A5402-49A0-0A83-1146-90A2F1651BFD}"/>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1CA4525A-DCC7-1FD2-404F-0A9F95CCAC0A}"/>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0C7F5223-475A-6947-8E31-E99BC6ED9FD1}"/>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13F4251F-4C6C-4623-4F5D-4FDFCAE22496}"/>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2874EF4A-AB61-17A7-61EE-C9BB5125AD19}"/>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223EFC21-9199-F1D4-9ACD-7C17B20E1044}"/>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82CE933F-F12F-4A70-A035-06B8F296AE5E}"/>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EE4C45E8-B121-C8E7-337F-A7360DFDE7BC}"/>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29855D21-0797-35CF-5504-95B523ABF57D}"/>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DD86D030-1280-1478-9363-D645384D5A29}"/>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2E61E4EF-B42F-818B-141D-004C78EEEFF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56B996F1-5BC0-3FB4-882B-9CC4DF40C4B3}"/>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8DCA061E-E8DE-5019-9315-5BAE0C582AF1}"/>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19F84852-4D81-B583-9C11-7AF00D52550E}"/>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1307DC5A-1B57-0E45-5B85-B6D1B6D3BACE}"/>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CADEA7AC-8B6D-3909-93C5-0B161477F6D6}"/>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5A11C040-EA08-507B-CBF1-CBDA45697480}"/>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8BD02883-8E0E-1104-4BE0-B72FCA007A76}"/>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ACFC7506-F95C-8522-A0AA-C8D51A7A1C2A}"/>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B46A8BFF-28F4-B1F5-0156-179592CA9D76}"/>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0F5DB67-CD06-5FB8-A7C4-A93FBCAF4312}"/>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B08775AC-6373-18E7-0FD7-F5A5B3AC9AA6}"/>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475913FE-3F81-39D5-C638-2D7E7C009B5C}"/>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B58D0A41-81B5-298D-FD2A-3B817F212EBA}"/>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C8F8019D-DE1C-7560-EA03-90FDE7392DC6}"/>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0C14146F-D59C-EFA3-6ABB-14BB5CE22C28}"/>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1C7C9585-04FA-A537-23D9-977D0CF017B6}"/>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6B5F4C07-927C-85DA-75D7-A95221E4E030}"/>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CEEB3E3B-ED3E-2E42-E326-A75AC5432083}"/>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BACEDBB0-EFDC-983E-34E0-3B6C093AB14D}"/>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EE893A5A-FDE8-BEEE-51D3-CF54D7F13B57}"/>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D1B0224E-F8F4-B8C6-8FEF-3F477E49A09A}"/>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5" name="Rectangle 4">
            <a:extLst>
              <a:ext uri="{FF2B5EF4-FFF2-40B4-BE49-F238E27FC236}">
                <a16:creationId xmlns:a16="http://schemas.microsoft.com/office/drawing/2014/main" id="{9DF0A8BB-3BD4-277A-5F30-B4BC5D686AA8}"/>
              </a:ext>
            </a:extLst>
          </p:cNvPr>
          <p:cNvSpPr/>
          <p:nvPr/>
        </p:nvSpPr>
        <p:spPr>
          <a:xfrm>
            <a:off x="4068013" y="711236"/>
            <a:ext cx="7908599" cy="6369386"/>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Google Shape;118;p15">
            <a:extLst>
              <a:ext uri="{FF2B5EF4-FFF2-40B4-BE49-F238E27FC236}">
                <a16:creationId xmlns:a16="http://schemas.microsoft.com/office/drawing/2014/main" id="{E71790D7-7860-2719-ACC8-42434D4546BC}"/>
              </a:ext>
            </a:extLst>
          </p:cNvPr>
          <p:cNvSpPr txBox="1"/>
          <p:nvPr/>
        </p:nvSpPr>
        <p:spPr>
          <a:xfrm>
            <a:off x="4140271" y="688484"/>
            <a:ext cx="6910906" cy="68099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‘Compare and Contrast’</a:t>
            </a:r>
            <a:endParaRPr sz="3600" b="1" dirty="0">
              <a:solidFill>
                <a:srgbClr val="313E53"/>
              </a:solidFill>
              <a:latin typeface="Playfair Display"/>
              <a:ea typeface="Playfair Display"/>
              <a:cs typeface="Playfair Display"/>
              <a:sym typeface="Playfair Display"/>
            </a:endParaRPr>
          </a:p>
        </p:txBody>
      </p:sp>
      <p:pic>
        <p:nvPicPr>
          <p:cNvPr id="11" name="Google Shape;119;p15">
            <a:extLst>
              <a:ext uri="{FF2B5EF4-FFF2-40B4-BE49-F238E27FC236}">
                <a16:creationId xmlns:a16="http://schemas.microsoft.com/office/drawing/2014/main" id="{13435E2F-EA0D-723B-586B-4081C6FBD9AC}"/>
              </a:ext>
            </a:extLst>
          </p:cNvPr>
          <p:cNvPicPr preferRelativeResize="0"/>
          <p:nvPr/>
        </p:nvPicPr>
        <p:blipFill>
          <a:blip r:embed="rId16">
            <a:alphaModFix/>
          </a:blip>
          <a:stretch>
            <a:fillRect/>
          </a:stretch>
        </p:blipFill>
        <p:spPr>
          <a:xfrm flipV="1">
            <a:off x="4248057" y="1311362"/>
            <a:ext cx="2579418" cy="142032"/>
          </a:xfrm>
          <a:prstGeom prst="rect">
            <a:avLst/>
          </a:prstGeom>
          <a:noFill/>
          <a:ln>
            <a:noFill/>
          </a:ln>
        </p:spPr>
      </p:pic>
      <p:sp>
        <p:nvSpPr>
          <p:cNvPr id="12" name="Google Shape;121;p15">
            <a:extLst>
              <a:ext uri="{FF2B5EF4-FFF2-40B4-BE49-F238E27FC236}">
                <a16:creationId xmlns:a16="http://schemas.microsoft.com/office/drawing/2014/main" id="{E04E8BB4-ED11-B3E4-3BB9-9F5489C77342}"/>
              </a:ext>
            </a:extLst>
          </p:cNvPr>
          <p:cNvSpPr txBox="1"/>
          <p:nvPr/>
        </p:nvSpPr>
        <p:spPr>
          <a:xfrm>
            <a:off x="4248057" y="1806929"/>
            <a:ext cx="7075924" cy="2802427"/>
          </a:xfrm>
          <a:prstGeom prst="rect">
            <a:avLst/>
          </a:prstGeom>
          <a:noFill/>
          <a:ln>
            <a:noFill/>
          </a:ln>
        </p:spPr>
        <p:txBody>
          <a:bodyPr spcFirstLastPara="1" wrap="square" lIns="91425" tIns="91425" rIns="91425" bIns="91425" anchor="t" anchorCtr="0">
            <a:noAutofit/>
          </a:bodyPr>
          <a:lstStyle/>
          <a:p>
            <a:endParaRPr lang="en-GB" sz="2800" i="1" dirty="0"/>
          </a:p>
        </p:txBody>
      </p:sp>
      <p:sp>
        <p:nvSpPr>
          <p:cNvPr id="15" name="Google Shape;121;p15">
            <a:extLst>
              <a:ext uri="{FF2B5EF4-FFF2-40B4-BE49-F238E27FC236}">
                <a16:creationId xmlns:a16="http://schemas.microsoft.com/office/drawing/2014/main" id="{95023B80-DD95-F6A5-A9E5-38EC9EE9E243}"/>
              </a:ext>
            </a:extLst>
          </p:cNvPr>
          <p:cNvSpPr txBox="1"/>
          <p:nvPr/>
        </p:nvSpPr>
        <p:spPr>
          <a:xfrm>
            <a:off x="4068013" y="332831"/>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A</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4B711F51-8373-5857-247D-3BA6BAD2EE35}"/>
              </a:ext>
            </a:extLst>
          </p:cNvPr>
          <p:cNvSpPr txBox="1"/>
          <p:nvPr/>
        </p:nvSpPr>
        <p:spPr>
          <a:xfrm>
            <a:off x="4296456" y="1516253"/>
            <a:ext cx="7364823" cy="5363007"/>
          </a:xfrm>
          <a:prstGeom prst="rect">
            <a:avLst/>
          </a:prstGeom>
          <a:noFill/>
        </p:spPr>
        <p:txBody>
          <a:bodyPr wrap="square" rtlCol="0">
            <a:spAutoFit/>
          </a:bodyPr>
          <a:lstStyle/>
          <a:p>
            <a:r>
              <a:rPr lang="en-US" sz="2500" dirty="0">
                <a:latin typeface="Montserrat" panose="00000500000000000000" pitchFamily="2" charset="0"/>
                <a:hlinkClick r:id="rId17"/>
              </a:rPr>
              <a:t>UN Rights of the Child</a:t>
            </a:r>
          </a:p>
          <a:p>
            <a:endParaRPr lang="en-US" sz="2500" dirty="0">
              <a:latin typeface="Montserrat" panose="00000500000000000000" pitchFamily="2" charset="0"/>
              <a:hlinkClick r:id="rId17"/>
            </a:endParaRPr>
          </a:p>
          <a:p>
            <a:pPr algn="l">
              <a:spcAft>
                <a:spcPts val="1500"/>
              </a:spcAft>
            </a:pPr>
            <a:r>
              <a:rPr lang="en-US" b="1" i="0" dirty="0">
                <a:solidFill>
                  <a:srgbClr val="1E1E1E"/>
                </a:solidFill>
                <a:effectLst/>
                <a:latin typeface="Montserrat" panose="00000500000000000000" pitchFamily="2" charset="0"/>
              </a:rPr>
              <a:t>Every child has the right to:</a:t>
            </a:r>
            <a:endParaRPr lang="en-US" b="0" i="0" dirty="0">
              <a:solidFill>
                <a:srgbClr val="1E1E1E"/>
              </a:solidFill>
              <a:effectLst/>
              <a:latin typeface="Montserrat" panose="00000500000000000000" pitchFamily="2" charset="0"/>
            </a:endParaRPr>
          </a:p>
          <a:p>
            <a:pPr algn="l">
              <a:spcAft>
                <a:spcPts val="1500"/>
              </a:spcAft>
              <a:buFont typeface="Arial" panose="020B0604020202020204" pitchFamily="34" charset="0"/>
              <a:buChar char="•"/>
            </a:pPr>
            <a:r>
              <a:rPr lang="en-US" b="1" i="0" dirty="0">
                <a:solidFill>
                  <a:srgbClr val="1E1E1E"/>
                </a:solidFill>
                <a:effectLst/>
                <a:latin typeface="Montserrat" panose="00000500000000000000" pitchFamily="2" charset="0"/>
              </a:rPr>
              <a:t>Relax</a:t>
            </a:r>
            <a:r>
              <a:rPr lang="en-US" b="0" i="0" dirty="0">
                <a:solidFill>
                  <a:srgbClr val="1E1E1E"/>
                </a:solidFill>
                <a:effectLst/>
                <a:latin typeface="Montserrat" panose="00000500000000000000" pitchFamily="2" charset="0"/>
              </a:rPr>
              <a:t> and </a:t>
            </a:r>
            <a:r>
              <a:rPr lang="en-US" b="1" i="0" dirty="0">
                <a:solidFill>
                  <a:srgbClr val="1E1E1E"/>
                </a:solidFill>
                <a:effectLst/>
                <a:latin typeface="Montserrat" panose="00000500000000000000" pitchFamily="2" charset="0"/>
              </a:rPr>
              <a:t>play</a:t>
            </a:r>
            <a:r>
              <a:rPr lang="en-US" b="0" i="0" dirty="0">
                <a:solidFill>
                  <a:srgbClr val="1E1E1E"/>
                </a:solidFill>
                <a:effectLst/>
                <a:latin typeface="Montserrat" panose="00000500000000000000" pitchFamily="2" charset="0"/>
              </a:rPr>
              <a:t> (Article 31)</a:t>
            </a:r>
          </a:p>
          <a:p>
            <a:pPr algn="l">
              <a:spcAft>
                <a:spcPts val="1500"/>
              </a:spcAft>
              <a:buFont typeface="Arial" panose="020B0604020202020204" pitchFamily="34" charset="0"/>
              <a:buChar char="•"/>
            </a:pPr>
            <a:r>
              <a:rPr lang="en-US" b="0" i="0" dirty="0">
                <a:solidFill>
                  <a:srgbClr val="1E1E1E"/>
                </a:solidFill>
                <a:effectLst/>
                <a:latin typeface="Montserrat" panose="00000500000000000000" pitchFamily="2" charset="0"/>
              </a:rPr>
              <a:t>Freedom of </a:t>
            </a:r>
            <a:r>
              <a:rPr lang="en-US" b="1" i="0" dirty="0">
                <a:solidFill>
                  <a:srgbClr val="1E1E1E"/>
                </a:solidFill>
                <a:effectLst/>
                <a:latin typeface="Montserrat" panose="00000500000000000000" pitchFamily="2" charset="0"/>
              </a:rPr>
              <a:t>expression</a:t>
            </a:r>
            <a:r>
              <a:rPr lang="en-US" b="0" i="0" dirty="0">
                <a:solidFill>
                  <a:srgbClr val="1E1E1E"/>
                </a:solidFill>
                <a:effectLst/>
                <a:latin typeface="Montserrat" panose="00000500000000000000" pitchFamily="2" charset="0"/>
              </a:rPr>
              <a:t> (Article 13)</a:t>
            </a:r>
          </a:p>
          <a:p>
            <a:pPr algn="l">
              <a:spcAft>
                <a:spcPts val="1500"/>
              </a:spcAft>
              <a:buFont typeface="Arial" panose="020B0604020202020204" pitchFamily="34" charset="0"/>
              <a:buChar char="•"/>
            </a:pPr>
            <a:r>
              <a:rPr lang="en-US" b="1" i="0" dirty="0">
                <a:solidFill>
                  <a:srgbClr val="1E1E1E"/>
                </a:solidFill>
                <a:effectLst/>
                <a:latin typeface="Montserrat" panose="00000500000000000000" pitchFamily="2" charset="0"/>
              </a:rPr>
              <a:t>Be safe</a:t>
            </a:r>
            <a:r>
              <a:rPr lang="en-US" b="0" i="0" dirty="0">
                <a:solidFill>
                  <a:srgbClr val="1E1E1E"/>
                </a:solidFill>
                <a:effectLst/>
                <a:latin typeface="Montserrat" panose="00000500000000000000" pitchFamily="2" charset="0"/>
              </a:rPr>
              <a:t> from violence (Article 19)</a:t>
            </a:r>
          </a:p>
          <a:p>
            <a:pPr algn="l">
              <a:spcAft>
                <a:spcPts val="1500"/>
              </a:spcAft>
              <a:buFont typeface="Arial" panose="020B0604020202020204" pitchFamily="34" charset="0"/>
              <a:buChar char="•"/>
            </a:pPr>
            <a:r>
              <a:rPr lang="en-US" b="0" i="0" dirty="0">
                <a:solidFill>
                  <a:srgbClr val="1E1E1E"/>
                </a:solidFill>
                <a:effectLst/>
                <a:latin typeface="Montserrat" panose="00000500000000000000" pitchFamily="2" charset="0"/>
              </a:rPr>
              <a:t>An </a:t>
            </a:r>
            <a:r>
              <a:rPr lang="en-US" b="1" i="0" dirty="0">
                <a:solidFill>
                  <a:srgbClr val="1E1E1E"/>
                </a:solidFill>
                <a:effectLst/>
                <a:latin typeface="Montserrat" panose="00000500000000000000" pitchFamily="2" charset="0"/>
              </a:rPr>
              <a:t>education</a:t>
            </a:r>
            <a:r>
              <a:rPr lang="en-US" b="0" i="0" dirty="0">
                <a:solidFill>
                  <a:srgbClr val="1E1E1E"/>
                </a:solidFill>
                <a:effectLst/>
                <a:latin typeface="Montserrat" panose="00000500000000000000" pitchFamily="2" charset="0"/>
              </a:rPr>
              <a:t> (Article 28)</a:t>
            </a:r>
          </a:p>
          <a:p>
            <a:pPr algn="l">
              <a:spcAft>
                <a:spcPts val="1500"/>
              </a:spcAft>
              <a:buFont typeface="Arial" panose="020B0604020202020204" pitchFamily="34" charset="0"/>
              <a:buChar char="•"/>
            </a:pPr>
            <a:r>
              <a:rPr lang="en-US" b="0" i="0" dirty="0">
                <a:solidFill>
                  <a:srgbClr val="1E1E1E"/>
                </a:solidFill>
                <a:effectLst/>
                <a:latin typeface="Montserrat" panose="00000500000000000000" pitchFamily="2" charset="0"/>
              </a:rPr>
              <a:t>Protection of </a:t>
            </a:r>
            <a:r>
              <a:rPr lang="en-US" b="1" i="0" dirty="0">
                <a:solidFill>
                  <a:srgbClr val="1E1E1E"/>
                </a:solidFill>
                <a:effectLst/>
                <a:latin typeface="Montserrat" panose="00000500000000000000" pitchFamily="2" charset="0"/>
              </a:rPr>
              <a:t>identity</a:t>
            </a:r>
            <a:r>
              <a:rPr lang="en-US" b="0" i="0" dirty="0">
                <a:solidFill>
                  <a:srgbClr val="1E1E1E"/>
                </a:solidFill>
                <a:effectLst/>
                <a:latin typeface="Montserrat" panose="00000500000000000000" pitchFamily="2" charset="0"/>
              </a:rPr>
              <a:t> (Article 8)</a:t>
            </a:r>
          </a:p>
          <a:p>
            <a:pPr algn="l">
              <a:spcAft>
                <a:spcPts val="1500"/>
              </a:spcAft>
              <a:buFont typeface="Arial" panose="020B0604020202020204" pitchFamily="34" charset="0"/>
              <a:buChar char="•"/>
            </a:pPr>
            <a:r>
              <a:rPr lang="en-US" b="1" i="0" dirty="0">
                <a:solidFill>
                  <a:srgbClr val="1E1E1E"/>
                </a:solidFill>
                <a:effectLst/>
                <a:latin typeface="Montserrat" panose="00000500000000000000" pitchFamily="2" charset="0"/>
              </a:rPr>
              <a:t>Sufficient</a:t>
            </a:r>
            <a:r>
              <a:rPr lang="en-US" b="0" i="0" dirty="0">
                <a:solidFill>
                  <a:srgbClr val="1E1E1E"/>
                </a:solidFill>
                <a:effectLst/>
                <a:latin typeface="Montserrat" panose="00000500000000000000" pitchFamily="2" charset="0"/>
              </a:rPr>
              <a:t> standard of </a:t>
            </a:r>
            <a:r>
              <a:rPr lang="en-US" b="1" i="0" dirty="0">
                <a:solidFill>
                  <a:srgbClr val="1E1E1E"/>
                </a:solidFill>
                <a:effectLst/>
                <a:latin typeface="Montserrat" panose="00000500000000000000" pitchFamily="2" charset="0"/>
              </a:rPr>
              <a:t>living</a:t>
            </a:r>
            <a:r>
              <a:rPr lang="en-US" b="0" i="0" dirty="0">
                <a:solidFill>
                  <a:srgbClr val="1E1E1E"/>
                </a:solidFill>
                <a:effectLst/>
                <a:latin typeface="Montserrat" panose="00000500000000000000" pitchFamily="2" charset="0"/>
              </a:rPr>
              <a:t> (Article 27)</a:t>
            </a:r>
          </a:p>
          <a:p>
            <a:pPr algn="l">
              <a:spcAft>
                <a:spcPts val="1500"/>
              </a:spcAft>
              <a:buFont typeface="Arial" panose="020B0604020202020204" pitchFamily="34" charset="0"/>
              <a:buChar char="•"/>
            </a:pPr>
            <a:r>
              <a:rPr lang="en-US" b="1" i="0" dirty="0">
                <a:solidFill>
                  <a:srgbClr val="1E1E1E"/>
                </a:solidFill>
                <a:effectLst/>
                <a:latin typeface="Montserrat" panose="00000500000000000000" pitchFamily="2" charset="0"/>
              </a:rPr>
              <a:t>Know</a:t>
            </a:r>
            <a:r>
              <a:rPr lang="en-US" b="0" i="0" dirty="0">
                <a:solidFill>
                  <a:srgbClr val="1E1E1E"/>
                </a:solidFill>
                <a:effectLst/>
                <a:latin typeface="Montserrat" panose="00000500000000000000" pitchFamily="2" charset="0"/>
              </a:rPr>
              <a:t> their </a:t>
            </a:r>
            <a:r>
              <a:rPr lang="en-US" b="1" i="0" dirty="0">
                <a:solidFill>
                  <a:srgbClr val="1E1E1E"/>
                </a:solidFill>
                <a:effectLst/>
                <a:latin typeface="Montserrat" panose="00000500000000000000" pitchFamily="2" charset="0"/>
              </a:rPr>
              <a:t>rights</a:t>
            </a:r>
            <a:r>
              <a:rPr lang="en-US" b="0" i="0" dirty="0">
                <a:solidFill>
                  <a:srgbClr val="1E1E1E"/>
                </a:solidFill>
                <a:effectLst/>
                <a:latin typeface="Montserrat" panose="00000500000000000000" pitchFamily="2" charset="0"/>
              </a:rPr>
              <a:t> (Article 42)</a:t>
            </a:r>
          </a:p>
          <a:p>
            <a:pPr algn="l">
              <a:spcAft>
                <a:spcPts val="1500"/>
              </a:spcAft>
              <a:buFont typeface="Arial" panose="020B0604020202020204" pitchFamily="34" charset="0"/>
              <a:buChar char="•"/>
            </a:pPr>
            <a:r>
              <a:rPr lang="en-US" b="0" i="0" dirty="0">
                <a:solidFill>
                  <a:srgbClr val="1E1E1E"/>
                </a:solidFill>
                <a:effectLst/>
                <a:latin typeface="Montserrat" panose="00000500000000000000" pitchFamily="2" charset="0"/>
              </a:rPr>
              <a:t>Health and </a:t>
            </a:r>
            <a:r>
              <a:rPr lang="en-US" b="1" i="0" dirty="0">
                <a:solidFill>
                  <a:srgbClr val="1E1E1E"/>
                </a:solidFill>
                <a:effectLst/>
                <a:latin typeface="Montserrat" panose="00000500000000000000" pitchFamily="2" charset="0"/>
              </a:rPr>
              <a:t>health services</a:t>
            </a:r>
            <a:r>
              <a:rPr lang="en-US" b="0" i="0" dirty="0">
                <a:solidFill>
                  <a:srgbClr val="1E1E1E"/>
                </a:solidFill>
                <a:effectLst/>
                <a:latin typeface="Montserrat" panose="00000500000000000000" pitchFamily="2" charset="0"/>
              </a:rPr>
              <a:t> (Article 24)</a:t>
            </a:r>
          </a:p>
          <a:p>
            <a:r>
              <a:rPr lang="en-US" dirty="0">
                <a:latin typeface="Montserrat" panose="00000500000000000000" pitchFamily="2" charset="0"/>
                <a:hlinkClick r:id="rId17"/>
              </a:rPr>
              <a:t> </a:t>
            </a:r>
            <a:endParaRPr lang="en-GB" dirty="0">
              <a:latin typeface="Montserrat" panose="00000500000000000000" pitchFamily="2" charset="0"/>
            </a:endParaRPr>
          </a:p>
        </p:txBody>
      </p:sp>
    </p:spTree>
    <p:extLst>
      <p:ext uri="{BB962C8B-B14F-4D97-AF65-F5344CB8AC3E}">
        <p14:creationId xmlns:p14="http://schemas.microsoft.com/office/powerpoint/2010/main" val="100289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390031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D0E2C2E5-D049-2798-49DC-643A569F1CD9}"/>
              </a:ext>
            </a:extLst>
          </p:cNvPr>
          <p:cNvSpPr/>
          <p:nvPr/>
        </p:nvSpPr>
        <p:spPr>
          <a:xfrm>
            <a:off x="3973711" y="777241"/>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43CC2938-C217-B7E5-3842-3A7123CAD568}"/>
              </a:ext>
            </a:extLst>
          </p:cNvPr>
          <p:cNvSpPr txBox="1"/>
          <p:nvPr/>
        </p:nvSpPr>
        <p:spPr>
          <a:xfrm>
            <a:off x="5869811" y="829955"/>
            <a:ext cx="5989388"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Moving House</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8F40523A-3449-9D8A-1BBF-23CCEC52765E}"/>
              </a:ext>
            </a:extLst>
          </p:cNvPr>
          <p:cNvPicPr preferRelativeResize="0"/>
          <p:nvPr/>
        </p:nvPicPr>
        <p:blipFill>
          <a:blip r:embed="rId16">
            <a:alphaModFix/>
          </a:blip>
          <a:stretch>
            <a:fillRect/>
          </a:stretch>
        </p:blipFill>
        <p:spPr>
          <a:xfrm>
            <a:off x="8556171" y="1563660"/>
            <a:ext cx="3264568" cy="108559"/>
          </a:xfrm>
          <a:prstGeom prst="rect">
            <a:avLst/>
          </a:prstGeom>
          <a:noFill/>
          <a:ln>
            <a:noFill/>
          </a:ln>
        </p:spPr>
      </p:pic>
      <p:sp>
        <p:nvSpPr>
          <p:cNvPr id="16" name="Google Shape;121;p15">
            <a:extLst>
              <a:ext uri="{FF2B5EF4-FFF2-40B4-BE49-F238E27FC236}">
                <a16:creationId xmlns:a16="http://schemas.microsoft.com/office/drawing/2014/main" id="{32F27C08-E21D-30B6-F159-64BAE1317F0F}"/>
              </a:ext>
            </a:extLst>
          </p:cNvPr>
          <p:cNvSpPr txBox="1"/>
          <p:nvPr/>
        </p:nvSpPr>
        <p:spPr>
          <a:xfrm>
            <a:off x="4014988" y="1760981"/>
            <a:ext cx="7872011" cy="4957189"/>
          </a:xfrm>
          <a:prstGeom prst="rect">
            <a:avLst/>
          </a:prstGeom>
          <a:noFill/>
          <a:ln>
            <a:noFill/>
          </a:ln>
        </p:spPr>
        <p:txBody>
          <a:bodyPr spcFirstLastPara="1" wrap="square" lIns="91425" tIns="91425" rIns="91425" bIns="91425" anchor="t" anchorCtr="0">
            <a:noAutofit/>
          </a:bodyPr>
          <a:lstStyle/>
          <a:p>
            <a:pPr lvl="0" algn="r">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How would it feel to have to move house, just as </a:t>
            </a:r>
            <a:r>
              <a:rPr lang="en-GB" sz="2500" kern="100" dirty="0" err="1">
                <a:solidFill>
                  <a:schemeClr val="dk1"/>
                </a:solidFill>
                <a:latin typeface="Montserrat" panose="00000500000000000000" pitchFamily="2" charset="0"/>
                <a:ea typeface="Montserrat Medium"/>
                <a:cs typeface="Times New Roman" panose="02020603050405020304" pitchFamily="18" charset="0"/>
                <a:sym typeface="Montserrat Medium"/>
              </a:rPr>
              <a:t>Zlata</a:t>
            </a: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 did during the war? </a:t>
            </a:r>
          </a:p>
          <a:p>
            <a:pPr lvl="0" algn="r">
              <a:lnSpc>
                <a:spcPct val="107000"/>
              </a:lnSpc>
              <a:spcAft>
                <a:spcPts val="800"/>
              </a:spcAft>
            </a:pP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gn="r">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Write your own diary entry thinking about:</a:t>
            </a:r>
          </a:p>
          <a:p>
            <a:pPr marL="457200" lvl="0" indent="-457200" algn="r">
              <a:lnSpc>
                <a:spcPct val="107000"/>
              </a:lnSpc>
              <a:spcAft>
                <a:spcPts val="800"/>
              </a:spcAft>
              <a:buAutoNum type="arabicPeriod"/>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What you would find difficult.</a:t>
            </a:r>
          </a:p>
          <a:p>
            <a:pPr marL="457200" lvl="0" indent="-457200" algn="r">
              <a:lnSpc>
                <a:spcPct val="107000"/>
              </a:lnSpc>
              <a:spcAft>
                <a:spcPts val="800"/>
              </a:spcAft>
              <a:buAutoNum type="arabicPeriod"/>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What you would miss.</a:t>
            </a:r>
          </a:p>
          <a:p>
            <a:pPr marL="457200" lvl="0" indent="-457200" algn="r">
              <a:lnSpc>
                <a:spcPct val="107000"/>
              </a:lnSpc>
              <a:spcAft>
                <a:spcPts val="800"/>
              </a:spcAft>
              <a:buAutoNum type="arabicPeriod"/>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How you would feel.</a:t>
            </a:r>
          </a:p>
        </p:txBody>
      </p:sp>
      <p:sp>
        <p:nvSpPr>
          <p:cNvPr id="18" name="Google Shape;121;p15">
            <a:extLst>
              <a:ext uri="{FF2B5EF4-FFF2-40B4-BE49-F238E27FC236}">
                <a16:creationId xmlns:a16="http://schemas.microsoft.com/office/drawing/2014/main" id="{E344DB26-9848-FC17-A585-86683D3D9C8F}"/>
              </a:ext>
            </a:extLst>
          </p:cNvPr>
          <p:cNvSpPr txBox="1"/>
          <p:nvPr/>
        </p:nvSpPr>
        <p:spPr>
          <a:xfrm>
            <a:off x="3973711" y="244772"/>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B</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5" name="Freeform 4">
            <a:extLst>
              <a:ext uri="{FF2B5EF4-FFF2-40B4-BE49-F238E27FC236}">
                <a16:creationId xmlns:a16="http://schemas.microsoft.com/office/drawing/2014/main" id="{D064844B-AA89-409F-A5E8-6908E0E03B78}"/>
              </a:ext>
            </a:extLst>
          </p:cNvPr>
          <p:cNvSpPr/>
          <p:nvPr/>
        </p:nvSpPr>
        <p:spPr>
          <a:xfrm>
            <a:off x="4178619" y="4375543"/>
            <a:ext cx="3533747" cy="2482457"/>
          </a:xfrm>
          <a:custGeom>
            <a:avLst/>
            <a:gdLst/>
            <a:ahLst/>
            <a:cxnLst/>
            <a:rect l="l" t="t" r="r" b="b"/>
            <a:pathLst>
              <a:path w="3533747" h="2482457">
                <a:moveTo>
                  <a:pt x="0" y="0"/>
                </a:moveTo>
                <a:lnTo>
                  <a:pt x="3533747" y="0"/>
                </a:lnTo>
                <a:lnTo>
                  <a:pt x="3533747" y="2482458"/>
                </a:lnTo>
                <a:lnTo>
                  <a:pt x="0" y="2482458"/>
                </a:lnTo>
                <a:lnTo>
                  <a:pt x="0" y="0"/>
                </a:lnTo>
                <a:close/>
              </a:path>
            </a:pathLst>
          </a:custGeom>
          <a:blipFill>
            <a:blip r:embed="rId17"/>
            <a:stretch>
              <a:fillRect/>
            </a:stretch>
          </a:blipFill>
        </p:spPr>
        <p:txBody>
          <a:bodyPr/>
          <a:lstStyle/>
          <a:p>
            <a:endParaRPr lang="en-GB"/>
          </a:p>
        </p:txBody>
      </p:sp>
    </p:spTree>
    <p:extLst>
      <p:ext uri="{BB962C8B-B14F-4D97-AF65-F5344CB8AC3E}">
        <p14:creationId xmlns:p14="http://schemas.microsoft.com/office/powerpoint/2010/main" val="496895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C31CD3-6171-5909-FBFE-288273371564}"/>
              </a:ext>
            </a:extLst>
          </p:cNvPr>
          <p:cNvSpPr txBox="1"/>
          <p:nvPr/>
        </p:nvSpPr>
        <p:spPr>
          <a:xfrm>
            <a:off x="3173571" y="1458598"/>
            <a:ext cx="5844857" cy="784830"/>
          </a:xfrm>
          <a:prstGeom prst="rect">
            <a:avLst/>
          </a:prstGeom>
          <a:noFill/>
        </p:spPr>
        <p:txBody>
          <a:bodyPr wrap="square" rtlCol="0">
            <a:spAutoFit/>
          </a:bodyPr>
          <a:lstStyle/>
          <a:p>
            <a:pPr algn="ctr"/>
            <a:r>
              <a:rPr lang="en-US" sz="4500" b="1" dirty="0">
                <a:solidFill>
                  <a:srgbClr val="313E53"/>
                </a:solidFill>
                <a:latin typeface="Montserrat" panose="00000500000000000000" pitchFamily="2" charset="0"/>
              </a:rPr>
              <a:t>Lesson 2</a:t>
            </a:r>
            <a:endParaRPr lang="en-GB" sz="4500" b="1" dirty="0">
              <a:solidFill>
                <a:srgbClr val="313E53"/>
              </a:solidFill>
              <a:latin typeface="Montserrat" panose="00000500000000000000" pitchFamily="2" charset="0"/>
            </a:endParaRPr>
          </a:p>
        </p:txBody>
      </p:sp>
      <p:pic>
        <p:nvPicPr>
          <p:cNvPr id="9" name="Picture 8" descr="A group of children reading a book&#10;&#10;Description automatically generated">
            <a:extLst>
              <a:ext uri="{FF2B5EF4-FFF2-40B4-BE49-F238E27FC236}">
                <a16:creationId xmlns:a16="http://schemas.microsoft.com/office/drawing/2014/main" id="{2CF667BB-84B3-0103-566E-D3EA59623E79}"/>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t="19315" r="28623" b="2987"/>
          <a:stretch/>
        </p:blipFill>
        <p:spPr>
          <a:xfrm>
            <a:off x="4212036" y="2243428"/>
            <a:ext cx="3718560" cy="3588420"/>
          </a:xfrm>
          <a:prstGeom prst="rect">
            <a:avLst/>
          </a:prstGeom>
        </p:spPr>
      </p:pic>
      <p:grpSp>
        <p:nvGrpSpPr>
          <p:cNvPr id="5" name="Group 4">
            <a:extLst>
              <a:ext uri="{FF2B5EF4-FFF2-40B4-BE49-F238E27FC236}">
                <a16:creationId xmlns:a16="http://schemas.microsoft.com/office/drawing/2014/main" id="{33AE0F55-33D1-0180-D6CD-E3BF17556AA1}"/>
              </a:ext>
            </a:extLst>
          </p:cNvPr>
          <p:cNvGrpSpPr/>
          <p:nvPr/>
        </p:nvGrpSpPr>
        <p:grpSpPr>
          <a:xfrm>
            <a:off x="-2193707" y="-7371956"/>
            <a:ext cx="3536973" cy="16382144"/>
            <a:chOff x="-2126387" y="-8825546"/>
            <a:chExt cx="3536973" cy="16382144"/>
          </a:xfrm>
        </p:grpSpPr>
        <p:sp>
          <p:nvSpPr>
            <p:cNvPr id="43" name="Freeform 6">
              <a:extLst>
                <a:ext uri="{FF2B5EF4-FFF2-40B4-BE49-F238E27FC236}">
                  <a16:creationId xmlns:a16="http://schemas.microsoft.com/office/drawing/2014/main" id="{66AC1E12-3F73-5368-7622-602007CC910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528CB3-F12C-3A25-E7C0-88D45CB517B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E0757877-05CC-F837-2E2A-5AE729CC8445}"/>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6" name="Freeform 11">
              <a:extLst>
                <a:ext uri="{FF2B5EF4-FFF2-40B4-BE49-F238E27FC236}">
                  <a16:creationId xmlns:a16="http://schemas.microsoft.com/office/drawing/2014/main" id="{90347396-9986-6EAB-9A25-A183B9C2C179}"/>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7" name="Freeform 12">
              <a:extLst>
                <a:ext uri="{FF2B5EF4-FFF2-40B4-BE49-F238E27FC236}">
                  <a16:creationId xmlns:a16="http://schemas.microsoft.com/office/drawing/2014/main" id="{86EE19FC-EDEE-5162-967C-EEF8D6A186B7}"/>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8" name="Freeform 13">
              <a:extLst>
                <a:ext uri="{FF2B5EF4-FFF2-40B4-BE49-F238E27FC236}">
                  <a16:creationId xmlns:a16="http://schemas.microsoft.com/office/drawing/2014/main" id="{C4EBB08C-4DB3-C506-F093-E34F58B05B5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9" name="Freeform 14">
              <a:extLst>
                <a:ext uri="{FF2B5EF4-FFF2-40B4-BE49-F238E27FC236}">
                  <a16:creationId xmlns:a16="http://schemas.microsoft.com/office/drawing/2014/main" id="{9C73121D-21FD-D8A5-9039-AD5F7D1B7A24}"/>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0" name="Freeform 16">
              <a:extLst>
                <a:ext uri="{FF2B5EF4-FFF2-40B4-BE49-F238E27FC236}">
                  <a16:creationId xmlns:a16="http://schemas.microsoft.com/office/drawing/2014/main" id="{8FF64E00-B904-34AB-04AA-40629868FA7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1" name="Freeform 18">
              <a:extLst>
                <a:ext uri="{FF2B5EF4-FFF2-40B4-BE49-F238E27FC236}">
                  <a16:creationId xmlns:a16="http://schemas.microsoft.com/office/drawing/2014/main" id="{5DEA1955-3469-048F-BE80-7866843C3BB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2" name="Freeform 20">
              <a:extLst>
                <a:ext uri="{FF2B5EF4-FFF2-40B4-BE49-F238E27FC236}">
                  <a16:creationId xmlns:a16="http://schemas.microsoft.com/office/drawing/2014/main" id="{78129D90-D0BE-9BEC-91F2-335A698F57C7}"/>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3" name="Freeform 22">
              <a:extLst>
                <a:ext uri="{FF2B5EF4-FFF2-40B4-BE49-F238E27FC236}">
                  <a16:creationId xmlns:a16="http://schemas.microsoft.com/office/drawing/2014/main" id="{461785A9-EA04-ECCE-CA69-F4213AE536D6}"/>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4" name="Freeform 23">
              <a:extLst>
                <a:ext uri="{FF2B5EF4-FFF2-40B4-BE49-F238E27FC236}">
                  <a16:creationId xmlns:a16="http://schemas.microsoft.com/office/drawing/2014/main" id="{0ABD4D30-54DD-E572-8E5C-E04D836C587E}"/>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5" name="Freeform 24">
              <a:extLst>
                <a:ext uri="{FF2B5EF4-FFF2-40B4-BE49-F238E27FC236}">
                  <a16:creationId xmlns:a16="http://schemas.microsoft.com/office/drawing/2014/main" id="{1DCE7A4B-62A5-315E-556D-7C415AD02483}"/>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6" name="Freeform 27">
              <a:extLst>
                <a:ext uri="{FF2B5EF4-FFF2-40B4-BE49-F238E27FC236}">
                  <a16:creationId xmlns:a16="http://schemas.microsoft.com/office/drawing/2014/main" id="{D10BAFD8-0575-944C-EF7D-BF0233356A9B}"/>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7" name="Freeform 31">
              <a:extLst>
                <a:ext uri="{FF2B5EF4-FFF2-40B4-BE49-F238E27FC236}">
                  <a16:creationId xmlns:a16="http://schemas.microsoft.com/office/drawing/2014/main" id="{6E083E49-91D1-ECF3-F735-8867B9520338}"/>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8" name="Freeform 32">
              <a:extLst>
                <a:ext uri="{FF2B5EF4-FFF2-40B4-BE49-F238E27FC236}">
                  <a16:creationId xmlns:a16="http://schemas.microsoft.com/office/drawing/2014/main" id="{CE9F99C7-FFD6-A87B-46D0-3E359FBE3FBE}"/>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9" name="Freeform 34">
              <a:extLst>
                <a:ext uri="{FF2B5EF4-FFF2-40B4-BE49-F238E27FC236}">
                  <a16:creationId xmlns:a16="http://schemas.microsoft.com/office/drawing/2014/main" id="{5E0F9BD7-5287-CA2D-0E0F-4EE495FFFF7F}"/>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0" name="Freeform 36">
              <a:extLst>
                <a:ext uri="{FF2B5EF4-FFF2-40B4-BE49-F238E27FC236}">
                  <a16:creationId xmlns:a16="http://schemas.microsoft.com/office/drawing/2014/main" id="{F23603E3-28ED-E39C-02C6-B4FCE1626AE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1" name="Freeform 6">
              <a:extLst>
                <a:ext uri="{FF2B5EF4-FFF2-40B4-BE49-F238E27FC236}">
                  <a16:creationId xmlns:a16="http://schemas.microsoft.com/office/drawing/2014/main" id="{D86A702B-7323-92FC-93DC-99718479B7E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2" name="Freeform 7">
              <a:extLst>
                <a:ext uri="{FF2B5EF4-FFF2-40B4-BE49-F238E27FC236}">
                  <a16:creationId xmlns:a16="http://schemas.microsoft.com/office/drawing/2014/main" id="{A2F26744-EF11-DA84-47DC-C2D8C31A776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3" name="Freeform 8">
              <a:extLst>
                <a:ext uri="{FF2B5EF4-FFF2-40B4-BE49-F238E27FC236}">
                  <a16:creationId xmlns:a16="http://schemas.microsoft.com/office/drawing/2014/main" id="{D1BECC0E-0B09-7F19-25AB-B7A5DF5A4FE2}"/>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4" name="Freeform 11">
              <a:extLst>
                <a:ext uri="{FF2B5EF4-FFF2-40B4-BE49-F238E27FC236}">
                  <a16:creationId xmlns:a16="http://schemas.microsoft.com/office/drawing/2014/main" id="{3912F730-DED6-A11E-6AAA-310B625B5270}"/>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5" name="Freeform 12">
              <a:extLst>
                <a:ext uri="{FF2B5EF4-FFF2-40B4-BE49-F238E27FC236}">
                  <a16:creationId xmlns:a16="http://schemas.microsoft.com/office/drawing/2014/main" id="{8E76600B-8A3C-0E28-90C2-B5D4FEEE121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6" name="Freeform 13">
              <a:extLst>
                <a:ext uri="{FF2B5EF4-FFF2-40B4-BE49-F238E27FC236}">
                  <a16:creationId xmlns:a16="http://schemas.microsoft.com/office/drawing/2014/main" id="{F0D4F8E5-7746-4160-8254-3C26F9F6F295}"/>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7" name="Freeform 14">
              <a:extLst>
                <a:ext uri="{FF2B5EF4-FFF2-40B4-BE49-F238E27FC236}">
                  <a16:creationId xmlns:a16="http://schemas.microsoft.com/office/drawing/2014/main" id="{82B85C57-C9C2-AD86-BB23-D5DEB5865975}"/>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8" name="Freeform 16">
              <a:extLst>
                <a:ext uri="{FF2B5EF4-FFF2-40B4-BE49-F238E27FC236}">
                  <a16:creationId xmlns:a16="http://schemas.microsoft.com/office/drawing/2014/main" id="{B207B756-F8A3-3FFA-E26F-627FD673D970}"/>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9" name="Freeform 18">
              <a:extLst>
                <a:ext uri="{FF2B5EF4-FFF2-40B4-BE49-F238E27FC236}">
                  <a16:creationId xmlns:a16="http://schemas.microsoft.com/office/drawing/2014/main" id="{2D42510A-2632-7333-B9CA-3BEE9BF7BD2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0" name="Freeform 20">
              <a:extLst>
                <a:ext uri="{FF2B5EF4-FFF2-40B4-BE49-F238E27FC236}">
                  <a16:creationId xmlns:a16="http://schemas.microsoft.com/office/drawing/2014/main" id="{7A4805C7-D80A-12AD-FD55-DD7300BE56FA}"/>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1" name="Freeform 22">
              <a:extLst>
                <a:ext uri="{FF2B5EF4-FFF2-40B4-BE49-F238E27FC236}">
                  <a16:creationId xmlns:a16="http://schemas.microsoft.com/office/drawing/2014/main" id="{A5084067-E767-0ACE-E282-D25F079199D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23">
              <a:extLst>
                <a:ext uri="{FF2B5EF4-FFF2-40B4-BE49-F238E27FC236}">
                  <a16:creationId xmlns:a16="http://schemas.microsoft.com/office/drawing/2014/main" id="{E8864083-E2C4-ADCF-2C30-E4E7EA863725}"/>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24">
              <a:extLst>
                <a:ext uri="{FF2B5EF4-FFF2-40B4-BE49-F238E27FC236}">
                  <a16:creationId xmlns:a16="http://schemas.microsoft.com/office/drawing/2014/main" id="{D264D325-32DC-FF82-5556-07E7A0DB1A0E}"/>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4" name="Freeform 26">
              <a:extLst>
                <a:ext uri="{FF2B5EF4-FFF2-40B4-BE49-F238E27FC236}">
                  <a16:creationId xmlns:a16="http://schemas.microsoft.com/office/drawing/2014/main" id="{4F5EAAD7-C68E-3909-336A-0518B21BD406}"/>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5" name="Freeform 27">
              <a:extLst>
                <a:ext uri="{FF2B5EF4-FFF2-40B4-BE49-F238E27FC236}">
                  <a16:creationId xmlns:a16="http://schemas.microsoft.com/office/drawing/2014/main" id="{DA5FE498-08A3-0D90-1413-E2A896EFD8A6}"/>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6" name="Freeform 29">
              <a:extLst>
                <a:ext uri="{FF2B5EF4-FFF2-40B4-BE49-F238E27FC236}">
                  <a16:creationId xmlns:a16="http://schemas.microsoft.com/office/drawing/2014/main" id="{4F44F023-15AC-842A-0418-5F740CD257A5}"/>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FD70181D-5B91-E7F5-BD97-2C7CB6483ED2}"/>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7483DEBB-395A-0C00-C0DC-56117B574248}"/>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9" name="Freeform 37">
              <a:extLst>
                <a:ext uri="{FF2B5EF4-FFF2-40B4-BE49-F238E27FC236}">
                  <a16:creationId xmlns:a16="http://schemas.microsoft.com/office/drawing/2014/main" id="{043F3BBE-D404-994F-1653-5968DE586AE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0" name="Freeform 23">
              <a:extLst>
                <a:ext uri="{FF2B5EF4-FFF2-40B4-BE49-F238E27FC236}">
                  <a16:creationId xmlns:a16="http://schemas.microsoft.com/office/drawing/2014/main" id="{3B093408-0CEE-5AFC-6ACE-4D0B13F6F6A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81" name="Rectangle 80">
            <a:extLst>
              <a:ext uri="{FF2B5EF4-FFF2-40B4-BE49-F238E27FC236}">
                <a16:creationId xmlns:a16="http://schemas.microsoft.com/office/drawing/2014/main" id="{849B2D5B-55E0-9CFB-F899-6E6EAFFB35E8}"/>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3756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2">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3">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4">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5">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6">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6B83B77E-3437-DC7E-41C0-7E16F4255FD8}"/>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Google Shape;121;p15">
            <a:extLst>
              <a:ext uri="{FF2B5EF4-FFF2-40B4-BE49-F238E27FC236}">
                <a16:creationId xmlns:a16="http://schemas.microsoft.com/office/drawing/2014/main" id="{E67F8557-313A-4DD7-8BB3-D4371BBF4582}"/>
              </a:ext>
            </a:extLst>
          </p:cNvPr>
          <p:cNvSpPr txBox="1"/>
          <p:nvPr/>
        </p:nvSpPr>
        <p:spPr>
          <a:xfrm>
            <a:off x="4070455" y="2024433"/>
            <a:ext cx="6224165"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Title: </a:t>
            </a:r>
            <a:r>
              <a:rPr lang="en-GB" sz="2500" dirty="0">
                <a:solidFill>
                  <a:schemeClr val="dk1"/>
                </a:solidFill>
                <a:latin typeface="Montserrat" panose="00000500000000000000" pitchFamily="2" charset="0"/>
                <a:ea typeface="Montserrat Medium"/>
                <a:cs typeface="Montserrat Medium"/>
                <a:sym typeface="Montserrat Medium"/>
              </a:rPr>
              <a:t> </a:t>
            </a:r>
            <a:r>
              <a:rPr lang="en-GB" sz="2500" dirty="0" err="1">
                <a:solidFill>
                  <a:schemeClr val="dk1"/>
                </a:solidFill>
                <a:latin typeface="Montserrat" panose="00000500000000000000" pitchFamily="2" charset="0"/>
                <a:ea typeface="Montserrat Medium"/>
                <a:cs typeface="Montserrat Medium"/>
                <a:sym typeface="Montserrat Medium"/>
              </a:rPr>
              <a:t>Zlata’s</a:t>
            </a:r>
            <a:r>
              <a:rPr lang="en-GB" sz="2500" dirty="0">
                <a:solidFill>
                  <a:schemeClr val="dk1"/>
                </a:solidFill>
                <a:latin typeface="Montserrat" panose="00000500000000000000" pitchFamily="2" charset="0"/>
                <a:ea typeface="Montserrat Medium"/>
                <a:cs typeface="Montserrat Medium"/>
                <a:sym typeface="Montserrat Medium"/>
              </a:rPr>
              <a:t> Diary</a:t>
            </a:r>
          </a:p>
          <a:p>
            <a:pPr marL="0" lvl="0" indent="0" rtl="0">
              <a:lnSpc>
                <a:spcPct val="115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Author: </a:t>
            </a:r>
            <a:r>
              <a:rPr lang="en-GB" sz="2500" dirty="0" err="1">
                <a:latin typeface="Montserrat" panose="00000500000000000000" pitchFamily="2" charset="0"/>
                <a:ea typeface="Montserrat Medium"/>
                <a:cs typeface="Montserrat Medium"/>
                <a:sym typeface="Montserrat Medium"/>
              </a:rPr>
              <a:t>Zlata</a:t>
            </a:r>
            <a:r>
              <a:rPr lang="en-GB" sz="2500" dirty="0">
                <a:latin typeface="Montserrat" panose="00000500000000000000" pitchFamily="2" charset="0"/>
                <a:ea typeface="Montserrat Medium"/>
                <a:cs typeface="Montserrat Medium"/>
                <a:sym typeface="Montserrat Medium"/>
              </a:rPr>
              <a:t> Filipovic</a:t>
            </a:r>
          </a:p>
          <a:p>
            <a:pPr>
              <a:lnSpc>
                <a:spcPct val="115000"/>
              </a:lnSpc>
            </a:pPr>
            <a:endParaRPr lang="en-GB" sz="2500" dirty="0">
              <a:solidFill>
                <a:schemeClr val="dk1"/>
              </a:solidFill>
              <a:latin typeface="Playfair Display" panose="00000500000000000000" pitchFamily="2" charset="0"/>
              <a:ea typeface="Montserrat Medium"/>
              <a:cs typeface="Montserrat Medium"/>
              <a:sym typeface="Montserrat Medium"/>
            </a:endParaRPr>
          </a:p>
        </p:txBody>
      </p:sp>
      <p:sp>
        <p:nvSpPr>
          <p:cNvPr id="16" name="TextBox 15">
            <a:extLst>
              <a:ext uri="{FF2B5EF4-FFF2-40B4-BE49-F238E27FC236}">
                <a16:creationId xmlns:a16="http://schemas.microsoft.com/office/drawing/2014/main" id="{F9E28E6B-3DBF-E6BF-DD81-CF1A462D9CC4}"/>
              </a:ext>
            </a:extLst>
          </p:cNvPr>
          <p:cNvSpPr txBox="1"/>
          <p:nvPr/>
        </p:nvSpPr>
        <p:spPr>
          <a:xfrm>
            <a:off x="4091340" y="1179828"/>
            <a:ext cx="2255746"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Our Book</a:t>
            </a:r>
            <a:endParaRPr lang="en-GB" sz="3600" b="1" dirty="0">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1889BE0A-8A44-8EC9-04B1-271D5EFE85AC}"/>
              </a:ext>
            </a:extLst>
          </p:cNvPr>
          <p:cNvPicPr preferRelativeResize="0"/>
          <p:nvPr/>
        </p:nvPicPr>
        <p:blipFill>
          <a:blip r:embed="rId7">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7002306"/>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Tree>
    <p:extLst>
      <p:ext uri="{BB962C8B-B14F-4D97-AF65-F5344CB8AC3E}">
        <p14:creationId xmlns:p14="http://schemas.microsoft.com/office/powerpoint/2010/main" val="3162568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blip>
          <a:stretch>
            <a:fillRect/>
          </a:stretch>
        </p:blipFill>
        <p:spPr>
          <a:xfrm>
            <a:off x="1646503" y="1352704"/>
            <a:ext cx="1522858" cy="565486"/>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6541864"/>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5" name="Rectangle 4">
            <a:extLst>
              <a:ext uri="{FF2B5EF4-FFF2-40B4-BE49-F238E27FC236}">
                <a16:creationId xmlns:a16="http://schemas.microsoft.com/office/drawing/2014/main" id="{5BAF6253-F264-24D0-A4F9-AE9AA17A0D97}"/>
              </a:ext>
            </a:extLst>
          </p:cNvPr>
          <p:cNvSpPr/>
          <p:nvPr/>
        </p:nvSpPr>
        <p:spPr>
          <a:xfrm>
            <a:off x="4292388" y="361004"/>
            <a:ext cx="7602961" cy="6772767"/>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Google Shape;121;p15">
            <a:extLst>
              <a:ext uri="{FF2B5EF4-FFF2-40B4-BE49-F238E27FC236}">
                <a16:creationId xmlns:a16="http://schemas.microsoft.com/office/drawing/2014/main" id="{E9F75631-33D1-12AA-B150-0E1A6937DDAC}"/>
              </a:ext>
            </a:extLst>
          </p:cNvPr>
          <p:cNvSpPr txBox="1"/>
          <p:nvPr/>
        </p:nvSpPr>
        <p:spPr>
          <a:xfrm>
            <a:off x="4497296" y="1467392"/>
            <a:ext cx="7272100"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L</a:t>
            </a:r>
            <a:r>
              <a:rPr lang="en-GB" sz="2500" dirty="0">
                <a:solidFill>
                  <a:srgbClr val="313E53"/>
                </a:solidFill>
                <a:latin typeface="Montserrat" panose="00000500000000000000" pitchFamily="2" charset="0"/>
                <a:ea typeface="Montserrat Medium"/>
                <a:cs typeface="Montserrat Medium"/>
                <a:sym typeface="Montserrat Medium"/>
              </a:rPr>
              <a:t>et’s get ready for our lesson with an activity to settle our emotions…</a:t>
            </a: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Close your eyes and take a deep breath. </a:t>
            </a: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Listen to one of Zlata’s favourite pieces of music. </a:t>
            </a:r>
          </a:p>
        </p:txBody>
      </p:sp>
      <p:sp>
        <p:nvSpPr>
          <p:cNvPr id="15" name="TextBox 14">
            <a:extLst>
              <a:ext uri="{FF2B5EF4-FFF2-40B4-BE49-F238E27FC236}">
                <a16:creationId xmlns:a16="http://schemas.microsoft.com/office/drawing/2014/main" id="{9668C335-D958-351C-EC2E-D5487C6B9736}"/>
              </a:ext>
            </a:extLst>
          </p:cNvPr>
          <p:cNvSpPr txBox="1"/>
          <p:nvPr/>
        </p:nvSpPr>
        <p:spPr>
          <a:xfrm>
            <a:off x="4556186" y="556154"/>
            <a:ext cx="5129930" cy="646331"/>
          </a:xfrm>
          <a:prstGeom prst="rect">
            <a:avLst/>
          </a:prstGeom>
          <a:noFill/>
        </p:spPr>
        <p:txBody>
          <a:bodyPr wrap="none" rtlCol="0">
            <a:spAutoFit/>
          </a:bodyPr>
          <a:lstStyle/>
          <a:p>
            <a:pPr algn="ctr"/>
            <a:r>
              <a:rPr lang="en-US" sz="3600" b="1" dirty="0" err="1">
                <a:solidFill>
                  <a:srgbClr val="313E53"/>
                </a:solidFill>
                <a:latin typeface="Playfair Display" panose="00000500000000000000" pitchFamily="2" charset="0"/>
              </a:rPr>
              <a:t>Zlata’s</a:t>
            </a:r>
            <a:r>
              <a:rPr lang="en-US" sz="3600" b="1" dirty="0">
                <a:solidFill>
                  <a:srgbClr val="313E53"/>
                </a:solidFill>
                <a:latin typeface="Playfair Display" panose="00000500000000000000" pitchFamily="2" charset="0"/>
              </a:rPr>
              <a:t> </a:t>
            </a:r>
            <a:r>
              <a:rPr lang="en-US" sz="3600" b="1" dirty="0" err="1">
                <a:solidFill>
                  <a:srgbClr val="313E53"/>
                </a:solidFill>
                <a:latin typeface="Playfair Display" panose="00000500000000000000" pitchFamily="2" charset="0"/>
              </a:rPr>
              <a:t>Favourite</a:t>
            </a:r>
            <a:r>
              <a:rPr lang="en-US" sz="3600" b="1" dirty="0">
                <a:solidFill>
                  <a:srgbClr val="313E53"/>
                </a:solidFill>
                <a:latin typeface="Playfair Display" panose="00000500000000000000" pitchFamily="2" charset="0"/>
              </a:rPr>
              <a:t> Music</a:t>
            </a:r>
            <a:endParaRPr lang="en-GB" sz="3600" b="1" dirty="0">
              <a:solidFill>
                <a:srgbClr val="313E53"/>
              </a:solidFill>
              <a:latin typeface="Playfair Display" panose="00000500000000000000" pitchFamily="2" charset="0"/>
            </a:endParaRPr>
          </a:p>
        </p:txBody>
      </p:sp>
      <p:pic>
        <p:nvPicPr>
          <p:cNvPr id="18" name="Google Shape;119;p15">
            <a:extLst>
              <a:ext uri="{FF2B5EF4-FFF2-40B4-BE49-F238E27FC236}">
                <a16:creationId xmlns:a16="http://schemas.microsoft.com/office/drawing/2014/main" id="{1E03A795-3EF8-69D3-B267-000090C65329}"/>
              </a:ext>
            </a:extLst>
          </p:cNvPr>
          <p:cNvPicPr preferRelativeResize="0"/>
          <p:nvPr/>
        </p:nvPicPr>
        <p:blipFill>
          <a:blip r:embed="rId16">
            <a:alphaModFix/>
          </a:blip>
          <a:stretch>
            <a:fillRect/>
          </a:stretch>
        </p:blipFill>
        <p:spPr>
          <a:xfrm>
            <a:off x="4682498" y="1188531"/>
            <a:ext cx="3519523" cy="110296"/>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086788" y="1467392"/>
            <a:ext cx="1092327"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ettle</a:t>
            </a:r>
            <a:endParaRPr sz="2400" i="1" dirty="0">
              <a:solidFill>
                <a:schemeClr val="dk1"/>
              </a:solidFill>
              <a:latin typeface="Playfair Display" panose="00000500000000000000" pitchFamily="2" charset="0"/>
              <a:ea typeface="Montserrat Medium"/>
              <a:cs typeface="Montserrat Medium"/>
              <a:sym typeface="Montserrat Medium"/>
            </a:endParaRPr>
          </a:p>
        </p:txBody>
      </p:sp>
      <p:pic>
        <p:nvPicPr>
          <p:cNvPr id="8" name="Picture 7">
            <a:extLst>
              <a:ext uri="{FF2B5EF4-FFF2-40B4-BE49-F238E27FC236}">
                <a16:creationId xmlns:a16="http://schemas.microsoft.com/office/drawing/2014/main" id="{A66D626A-99F8-3F43-09BC-2F4B33B5456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49594" y="4891537"/>
            <a:ext cx="1097729" cy="1465749"/>
          </a:xfrm>
          <a:prstGeom prst="rect">
            <a:avLst/>
          </a:prstGeom>
        </p:spPr>
      </p:pic>
      <p:sp>
        <p:nvSpPr>
          <p:cNvPr id="9" name="Freeform 5">
            <a:extLst>
              <a:ext uri="{FF2B5EF4-FFF2-40B4-BE49-F238E27FC236}">
                <a16:creationId xmlns:a16="http://schemas.microsoft.com/office/drawing/2014/main" id="{5B085E2E-274E-4C74-B694-10053E26DAA7}"/>
              </a:ext>
            </a:extLst>
          </p:cNvPr>
          <p:cNvSpPr/>
          <p:nvPr/>
        </p:nvSpPr>
        <p:spPr>
          <a:xfrm>
            <a:off x="7976619" y="4417104"/>
            <a:ext cx="2641057" cy="1778235"/>
          </a:xfrm>
          <a:custGeom>
            <a:avLst/>
            <a:gdLst/>
            <a:ahLst/>
            <a:cxnLst/>
            <a:rect l="l" t="t" r="r" b="b"/>
            <a:pathLst>
              <a:path w="3356761" h="2349733">
                <a:moveTo>
                  <a:pt x="0" y="0"/>
                </a:moveTo>
                <a:lnTo>
                  <a:pt x="3356761" y="0"/>
                </a:lnTo>
                <a:lnTo>
                  <a:pt x="3356761" y="2349733"/>
                </a:lnTo>
                <a:lnTo>
                  <a:pt x="0" y="234973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Tree>
    <p:extLst>
      <p:ext uri="{BB962C8B-B14F-4D97-AF65-F5344CB8AC3E}">
        <p14:creationId xmlns:p14="http://schemas.microsoft.com/office/powerpoint/2010/main" val="881795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blip>
          <a:stretch>
            <a:fillRect/>
          </a:stretch>
        </p:blipFill>
        <p:spPr>
          <a:xfrm>
            <a:off x="1642069" y="2058801"/>
            <a:ext cx="1575534" cy="667200"/>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8738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22566" y="2161929"/>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a:solidFill>
                  <a:schemeClr val="dk1"/>
                </a:solidFill>
                <a:latin typeface="Playfair Display" panose="00000500000000000000" pitchFamily="2" charset="0"/>
                <a:ea typeface="Montserrat Medium"/>
                <a:cs typeface="Montserrat Medium"/>
                <a:sym typeface="Montserrat Medium"/>
              </a:rPr>
              <a:t>raining</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2F68E704-8308-AB9F-D0C1-249665EB45D4}"/>
              </a:ext>
            </a:extLst>
          </p:cNvPr>
          <p:cNvSpPr/>
          <p:nvPr/>
        </p:nvSpPr>
        <p:spPr>
          <a:xfrm>
            <a:off x="4403387" y="442443"/>
            <a:ext cx="7422853" cy="672119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21;p15">
            <a:extLst>
              <a:ext uri="{FF2B5EF4-FFF2-40B4-BE49-F238E27FC236}">
                <a16:creationId xmlns:a16="http://schemas.microsoft.com/office/drawing/2014/main" id="{1286208D-20B1-57B8-4880-2750B213B54A}"/>
              </a:ext>
            </a:extLst>
          </p:cNvPr>
          <p:cNvSpPr txBox="1"/>
          <p:nvPr/>
        </p:nvSpPr>
        <p:spPr>
          <a:xfrm>
            <a:off x="4588589" y="2161929"/>
            <a:ext cx="6997929" cy="1887727"/>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After reading about </a:t>
            </a:r>
            <a:r>
              <a:rPr lang="en-GB" sz="2500" dirty="0" err="1">
                <a:solidFill>
                  <a:srgbClr val="313E53"/>
                </a:solidFill>
                <a:latin typeface="Montserrat" panose="00000500000000000000" pitchFamily="2" charset="0"/>
                <a:ea typeface="Montserrat Medium"/>
                <a:cs typeface="Montserrat Medium"/>
                <a:sym typeface="Montserrat Medium"/>
              </a:rPr>
              <a:t>Zlata</a:t>
            </a:r>
            <a:r>
              <a:rPr lang="en-GB" sz="2500" dirty="0">
                <a:solidFill>
                  <a:srgbClr val="313E53"/>
                </a:solidFill>
                <a:latin typeface="Montserrat" panose="00000500000000000000" pitchFamily="2" charset="0"/>
                <a:ea typeface="Montserrat Medium"/>
                <a:cs typeface="Montserrat Medium"/>
                <a:sym typeface="Montserrat Medium"/>
              </a:rPr>
              <a:t> in lesson 1, can you think of the different emotions she might have been feeling during the war? </a:t>
            </a:r>
          </a:p>
        </p:txBody>
      </p:sp>
      <p:sp>
        <p:nvSpPr>
          <p:cNvPr id="10" name="TextBox 9">
            <a:extLst>
              <a:ext uri="{FF2B5EF4-FFF2-40B4-BE49-F238E27FC236}">
                <a16:creationId xmlns:a16="http://schemas.microsoft.com/office/drawing/2014/main" id="{622B1552-EB5A-9739-5DC0-4EB4C6225F47}"/>
              </a:ext>
            </a:extLst>
          </p:cNvPr>
          <p:cNvSpPr txBox="1"/>
          <p:nvPr/>
        </p:nvSpPr>
        <p:spPr>
          <a:xfrm>
            <a:off x="4611927" y="672185"/>
            <a:ext cx="4926349"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Emotional Vocabulary</a:t>
            </a:r>
            <a:endParaRPr lang="en-GB" sz="3600" b="1" dirty="0">
              <a:solidFill>
                <a:srgbClr val="313E53"/>
              </a:solidFill>
              <a:latin typeface="Playfair Display" panose="00000500000000000000" pitchFamily="2" charset="0"/>
            </a:endParaRPr>
          </a:p>
        </p:txBody>
      </p:sp>
      <p:pic>
        <p:nvPicPr>
          <p:cNvPr id="11" name="Google Shape;119;p15">
            <a:extLst>
              <a:ext uri="{FF2B5EF4-FFF2-40B4-BE49-F238E27FC236}">
                <a16:creationId xmlns:a16="http://schemas.microsoft.com/office/drawing/2014/main" id="{C59D76D3-EEB8-ED95-F1FB-3D6403666626}"/>
              </a:ext>
            </a:extLst>
          </p:cNvPr>
          <p:cNvPicPr preferRelativeResize="0"/>
          <p:nvPr/>
        </p:nvPicPr>
        <p:blipFill>
          <a:blip r:embed="rId16">
            <a:alphaModFix/>
          </a:blip>
          <a:stretch>
            <a:fillRect/>
          </a:stretch>
        </p:blipFill>
        <p:spPr>
          <a:xfrm>
            <a:off x="4664511" y="1315778"/>
            <a:ext cx="3519523" cy="138533"/>
          </a:xfrm>
          <a:prstGeom prst="rect">
            <a:avLst/>
          </a:prstGeom>
          <a:noFill/>
          <a:ln>
            <a:noFill/>
          </a:ln>
        </p:spPr>
      </p:pic>
      <p:grpSp>
        <p:nvGrpSpPr>
          <p:cNvPr id="47" name="Group 46">
            <a:extLst>
              <a:ext uri="{FF2B5EF4-FFF2-40B4-BE49-F238E27FC236}">
                <a16:creationId xmlns:a16="http://schemas.microsoft.com/office/drawing/2014/main" id="{4303E6B4-D965-355B-9A03-2AEF1B4E3173}"/>
              </a:ext>
            </a:extLst>
          </p:cNvPr>
          <p:cNvGrpSpPr/>
          <p:nvPr/>
        </p:nvGrpSpPr>
        <p:grpSpPr>
          <a:xfrm>
            <a:off x="5122475" y="4517264"/>
            <a:ext cx="5946952" cy="1523374"/>
            <a:chOff x="4626324" y="5367027"/>
            <a:chExt cx="5946952" cy="1523374"/>
          </a:xfrm>
        </p:grpSpPr>
        <p:pic>
          <p:nvPicPr>
            <p:cNvPr id="13" name="Picture 12">
              <a:extLst>
                <a:ext uri="{FF2B5EF4-FFF2-40B4-BE49-F238E27FC236}">
                  <a16:creationId xmlns:a16="http://schemas.microsoft.com/office/drawing/2014/main" id="{CBCE6825-0C19-F1DF-528E-1495877A1C82}"/>
                </a:ext>
              </a:extLst>
            </p:cNvPr>
            <p:cNvPicPr>
              <a:picLocks noChangeAspect="1"/>
            </p:cNvPicPr>
            <p:nvPr/>
          </p:nvPicPr>
          <p:blipFill rotWithShape="1">
            <a:blip r:embed="rId17"/>
            <a:srcRect l="73791" b="60634"/>
            <a:stretch/>
          </p:blipFill>
          <p:spPr>
            <a:xfrm>
              <a:off x="8507265" y="5367027"/>
              <a:ext cx="1082708" cy="1468768"/>
            </a:xfrm>
            <a:prstGeom prst="rect">
              <a:avLst/>
            </a:prstGeom>
          </p:spPr>
        </p:pic>
        <p:pic>
          <p:nvPicPr>
            <p:cNvPr id="14" name="Picture 13">
              <a:extLst>
                <a:ext uri="{FF2B5EF4-FFF2-40B4-BE49-F238E27FC236}">
                  <a16:creationId xmlns:a16="http://schemas.microsoft.com/office/drawing/2014/main" id="{C1B9545F-212E-58CD-44AF-73550C06F1F7}"/>
                </a:ext>
              </a:extLst>
            </p:cNvPr>
            <p:cNvPicPr>
              <a:picLocks noChangeAspect="1"/>
            </p:cNvPicPr>
            <p:nvPr/>
          </p:nvPicPr>
          <p:blipFill rotWithShape="1">
            <a:blip r:embed="rId18"/>
            <a:srcRect l="51154" t="51183" r="27600" b="9629"/>
            <a:stretch/>
          </p:blipFill>
          <p:spPr>
            <a:xfrm rot="597784">
              <a:off x="5713098" y="5466417"/>
              <a:ext cx="872472" cy="1293037"/>
            </a:xfrm>
            <a:prstGeom prst="rect">
              <a:avLst/>
            </a:prstGeom>
          </p:spPr>
        </p:pic>
        <p:pic>
          <p:nvPicPr>
            <p:cNvPr id="16" name="Picture 15">
              <a:extLst>
                <a:ext uri="{FF2B5EF4-FFF2-40B4-BE49-F238E27FC236}">
                  <a16:creationId xmlns:a16="http://schemas.microsoft.com/office/drawing/2014/main" id="{F42909A9-5FC5-1523-C05A-2C5DD473F078}"/>
                </a:ext>
              </a:extLst>
            </p:cNvPr>
            <p:cNvPicPr>
              <a:picLocks noChangeAspect="1"/>
            </p:cNvPicPr>
            <p:nvPr/>
          </p:nvPicPr>
          <p:blipFill rotWithShape="1">
            <a:blip r:embed="rId17"/>
            <a:srcRect l="51967" t="51223" r="28910" b="8921"/>
            <a:stretch/>
          </p:blipFill>
          <p:spPr>
            <a:xfrm rot="644935">
              <a:off x="7638050" y="5482490"/>
              <a:ext cx="821918" cy="1300751"/>
            </a:xfrm>
            <a:prstGeom prst="rect">
              <a:avLst/>
            </a:prstGeom>
          </p:spPr>
        </p:pic>
        <p:pic>
          <p:nvPicPr>
            <p:cNvPr id="17" name="Picture 16">
              <a:extLst>
                <a:ext uri="{FF2B5EF4-FFF2-40B4-BE49-F238E27FC236}">
                  <a16:creationId xmlns:a16="http://schemas.microsoft.com/office/drawing/2014/main" id="{769F6418-E671-9DED-E99F-CE88EEA813DC}"/>
                </a:ext>
              </a:extLst>
            </p:cNvPr>
            <p:cNvPicPr>
              <a:picLocks noChangeAspect="1"/>
            </p:cNvPicPr>
            <p:nvPr/>
          </p:nvPicPr>
          <p:blipFill rotWithShape="1">
            <a:blip r:embed="rId18"/>
            <a:srcRect t="48627" r="74499" b="8291"/>
            <a:stretch/>
          </p:blipFill>
          <p:spPr>
            <a:xfrm rot="21149046">
              <a:off x="9490568" y="5393278"/>
              <a:ext cx="1082708" cy="1497123"/>
            </a:xfrm>
            <a:prstGeom prst="rect">
              <a:avLst/>
            </a:prstGeom>
          </p:spPr>
        </p:pic>
        <p:pic>
          <p:nvPicPr>
            <p:cNvPr id="45" name="Picture 44">
              <a:extLst>
                <a:ext uri="{FF2B5EF4-FFF2-40B4-BE49-F238E27FC236}">
                  <a16:creationId xmlns:a16="http://schemas.microsoft.com/office/drawing/2014/main" id="{88CF35F1-65BB-0973-DF94-16D1B46F1DAE}"/>
                </a:ext>
              </a:extLst>
            </p:cNvPr>
            <p:cNvPicPr>
              <a:picLocks noChangeAspect="1"/>
            </p:cNvPicPr>
            <p:nvPr/>
          </p:nvPicPr>
          <p:blipFill rotWithShape="1">
            <a:blip r:embed="rId17"/>
            <a:srcRect l="-1" r="77605" b="60445"/>
            <a:stretch/>
          </p:blipFill>
          <p:spPr>
            <a:xfrm rot="21215629">
              <a:off x="4626324" y="5433402"/>
              <a:ext cx="940186" cy="1329952"/>
            </a:xfrm>
            <a:prstGeom prst="rect">
              <a:avLst/>
            </a:prstGeom>
          </p:spPr>
        </p:pic>
        <p:pic>
          <p:nvPicPr>
            <p:cNvPr id="46" name="Picture 45">
              <a:extLst>
                <a:ext uri="{FF2B5EF4-FFF2-40B4-BE49-F238E27FC236}">
                  <a16:creationId xmlns:a16="http://schemas.microsoft.com/office/drawing/2014/main" id="{31C5898B-3865-C420-AAE2-B7F022B8FD1F}"/>
                </a:ext>
              </a:extLst>
            </p:cNvPr>
            <p:cNvPicPr>
              <a:picLocks noChangeAspect="1"/>
            </p:cNvPicPr>
            <p:nvPr/>
          </p:nvPicPr>
          <p:blipFill rotWithShape="1">
            <a:blip r:embed="rId18"/>
            <a:srcRect l="75981" b="60769"/>
            <a:stretch/>
          </p:blipFill>
          <p:spPr>
            <a:xfrm rot="21148997">
              <a:off x="6653033" y="5456625"/>
              <a:ext cx="936320" cy="1357952"/>
            </a:xfrm>
            <a:prstGeom prst="rect">
              <a:avLst/>
            </a:prstGeom>
          </p:spPr>
        </p:pic>
      </p:grpSp>
    </p:spTree>
    <p:extLst>
      <p:ext uri="{BB962C8B-B14F-4D97-AF65-F5344CB8AC3E}">
        <p14:creationId xmlns:p14="http://schemas.microsoft.com/office/powerpoint/2010/main" val="893192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blip>
          <a:stretch>
            <a:fillRect/>
          </a:stretch>
        </p:blipFill>
        <p:spPr>
          <a:xfrm>
            <a:off x="1629915" y="3017627"/>
            <a:ext cx="1621966" cy="635877"/>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76396" y="3095400"/>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bjective</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798362" y="594360"/>
            <a:ext cx="6997469" cy="67207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5141905" y="1354830"/>
            <a:ext cx="6334230"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sz="2500" dirty="0">
                <a:solidFill>
                  <a:srgbClr val="000000"/>
                </a:solidFill>
                <a:effectLst/>
                <a:latin typeface="Montserrat" panose="00000500000000000000" pitchFamily="2" charset="0"/>
                <a:ea typeface="Aptos" panose="020B0004020202020204" pitchFamily="34" charset="0"/>
                <a:cs typeface="Times New Roman" panose="02020603050405020304" pitchFamily="18" charset="0"/>
              </a:rPr>
              <a:t>I can explain how to be a good neighbour and how to get help in my neighbourhood. </a:t>
            </a: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p:txBody>
      </p:sp>
      <p:sp>
        <p:nvSpPr>
          <p:cNvPr id="48" name="Freeform 3">
            <a:extLst>
              <a:ext uri="{FF2B5EF4-FFF2-40B4-BE49-F238E27FC236}">
                <a16:creationId xmlns:a16="http://schemas.microsoft.com/office/drawing/2014/main" id="{95F3EF56-C5AD-6468-A653-C69DE93BCF30}"/>
              </a:ext>
            </a:extLst>
          </p:cNvPr>
          <p:cNvSpPr/>
          <p:nvPr/>
        </p:nvSpPr>
        <p:spPr>
          <a:xfrm rot="21312372">
            <a:off x="7460745" y="422551"/>
            <a:ext cx="2086086" cy="470332"/>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Tree>
    <p:extLst>
      <p:ext uri="{BB962C8B-B14F-4D97-AF65-F5344CB8AC3E}">
        <p14:creationId xmlns:p14="http://schemas.microsoft.com/office/powerpoint/2010/main" val="540234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blip>
          <a:stretch>
            <a:fillRect/>
          </a:stretch>
        </p:blipFill>
        <p:spPr>
          <a:xfrm>
            <a:off x="1657611" y="3790535"/>
            <a:ext cx="1608654" cy="626569"/>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92309" y="3915856"/>
            <a:ext cx="1280821" cy="66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0" i="1" u="none" strike="noStrike" kern="1200" cap="none" spc="0" normalizeH="0" baseline="0" noProof="0" err="1">
                <a:ln>
                  <a:noFill/>
                </a:ln>
                <a:solidFill>
                  <a:prstClr val="black"/>
                </a:solidFill>
                <a:effectLst/>
                <a:uLnTx/>
                <a:uFillTx/>
                <a:latin typeface="Playfair Display" panose="00000500000000000000" pitchFamily="2" charset="0"/>
                <a:ea typeface="Montserrat Medium"/>
                <a:cs typeface="Montserrat Medium"/>
                <a:sym typeface="Montserrat Medium"/>
              </a:rPr>
              <a:t>ead</a:t>
            </a:r>
            <a:endParaRPr kumimoji="0" sz="2400" b="0" i="1" u="none" strike="noStrike" kern="1200" cap="none" spc="0" normalizeH="0" baseline="0" noProof="0">
              <a:ln>
                <a:noFill/>
              </a:ln>
              <a:solidFill>
                <a:prstClr val="black"/>
              </a:solidFill>
              <a:effectLst/>
              <a:uLnTx/>
              <a:uFillTx/>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47033" y="389589"/>
            <a:ext cx="7963062" cy="689034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325730" y="1594527"/>
            <a:ext cx="7684365" cy="5054591"/>
          </a:xfrm>
          <a:prstGeom prst="rect">
            <a:avLst/>
          </a:prstGeom>
          <a:noFill/>
          <a:ln>
            <a:noFill/>
          </a:ln>
        </p:spPr>
        <p:txBody>
          <a:bodyPr spcFirstLastPara="1" wrap="square" lIns="91425" tIns="91425" rIns="91425" bIns="91425" anchor="t" anchorCtr="0">
            <a:noAutofit/>
          </a:bodyPr>
          <a:lstStyle/>
          <a:p>
            <a:pPr marL="0" marR="0" lvl="0" indent="0" algn="l" defTabSz="914400">
              <a:lnSpc>
                <a:spcPct val="150000"/>
              </a:lnSpc>
              <a:spcBef>
                <a:spcPts val="0"/>
              </a:spcBef>
              <a:spcAft>
                <a:spcPts val="0"/>
              </a:spcAft>
              <a:buNone/>
              <a:tabLst/>
              <a:defRPr/>
            </a:pPr>
            <a:r>
              <a:rPr kumimoji="0" lang="en-GB" sz="2000" b="1" i="0" u="none" strike="noStrike" kern="1200" cap="none" spc="0" normalizeH="0" baseline="0" noProof="0" dirty="0">
                <a:ln>
                  <a:noFill/>
                </a:ln>
                <a:solidFill>
                  <a:srgbClr val="000000"/>
                </a:solidFill>
                <a:effectLst/>
                <a:uLnTx/>
                <a:uFillTx/>
                <a:latin typeface="Montserrat"/>
              </a:rPr>
              <a:t>Retrieval: </a:t>
            </a:r>
          </a:p>
          <a:p>
            <a:pPr marL="0" marR="0" lvl="0" indent="0" algn="l" defTabSz="914400">
              <a:lnSpc>
                <a:spcPct val="150000"/>
              </a:lnSpc>
              <a:spcBef>
                <a:spcPts val="0"/>
              </a:spcBef>
              <a:spcAft>
                <a:spcPts val="0"/>
              </a:spcAft>
              <a:buNone/>
              <a:tabLst/>
              <a:defRPr/>
            </a:pPr>
            <a:r>
              <a:rPr lang="en-GB" dirty="0">
                <a:solidFill>
                  <a:srgbClr val="000000"/>
                </a:solidFill>
                <a:latin typeface="Montserrat"/>
              </a:rPr>
              <a:t>What does Zlata pack in her backpack to take to her neighbours? What do you think the ‘few others things’ are? </a:t>
            </a:r>
          </a:p>
          <a:p>
            <a:pPr marL="0" marR="0" lvl="0" indent="0" algn="l" defTabSz="914400">
              <a:lnSpc>
                <a:spcPct val="150000"/>
              </a:lnSpc>
              <a:spcBef>
                <a:spcPts val="0"/>
              </a:spcBef>
              <a:spcAft>
                <a:spcPts val="0"/>
              </a:spcAft>
              <a:buNone/>
              <a:tabLst/>
              <a:defRPr/>
            </a:pPr>
            <a:r>
              <a:rPr lang="en-GB" dirty="0">
                <a:solidFill>
                  <a:srgbClr val="000000"/>
                </a:solidFill>
                <a:latin typeface="Montserrat"/>
              </a:rPr>
              <a:t>Why are Zlata’s friends so important to her at this difficult time? </a:t>
            </a:r>
            <a:endParaRPr lang="en-GB" dirty="0">
              <a:latin typeface="Montserrat"/>
            </a:endParaRP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Montserrat"/>
              </a:rPr>
              <a:t>Inference: </a:t>
            </a:r>
          </a:p>
          <a:p>
            <a:pPr marL="0" marR="0" lvl="0" indent="0" algn="l" defTabSz="914400" rtl="0" eaLnBrk="1" fontAlgn="base" latinLnBrk="0" hangingPunct="1">
              <a:lnSpc>
                <a:spcPct val="150000"/>
              </a:lnSpc>
              <a:spcBef>
                <a:spcPts val="0"/>
              </a:spcBef>
              <a:spcAft>
                <a:spcPts val="0"/>
              </a:spcAft>
              <a:buClrTx/>
              <a:buSzTx/>
              <a:buFontTx/>
              <a:buNone/>
              <a:tabLst/>
              <a:defRPr/>
            </a:pPr>
            <a:r>
              <a:rPr lang="en-GB" dirty="0">
                <a:solidFill>
                  <a:srgbClr val="000000"/>
                </a:solidFill>
                <a:latin typeface="Montserrat"/>
              </a:rPr>
              <a:t>How do you think Zlata feels having to run to her neighbour’s house when the shooting starts? </a:t>
            </a:r>
          </a:p>
          <a:p>
            <a:pPr marL="0" marR="0" lvl="0" indent="0" algn="l" defTabSz="914400" rtl="0" eaLnBrk="1" fontAlgn="base" latinLnBrk="0" hangingPunct="1">
              <a:lnSpc>
                <a:spcPct val="150000"/>
              </a:lnSpc>
              <a:spcBef>
                <a:spcPts val="0"/>
              </a:spcBef>
              <a:spcAft>
                <a:spcPts val="0"/>
              </a:spcAft>
              <a:buClrTx/>
              <a:buSzTx/>
              <a:buFontTx/>
              <a:buNone/>
              <a:tabLst/>
              <a:defRPr/>
            </a:pPr>
            <a:r>
              <a:rPr lang="en-GB" dirty="0">
                <a:solidFill>
                  <a:srgbClr val="000000"/>
                </a:solidFill>
                <a:latin typeface="Montserrat"/>
              </a:rPr>
              <a:t>Zlata’s Mum has to learn to make bread without electricity, what other things do you think they might have eaten when the power went out? </a:t>
            </a:r>
            <a:endParaRPr lang="en-GB" i="0" u="none" strike="noStrike" kern="1200" cap="none" spc="0" normalizeH="0" baseline="0" noProof="0" dirty="0">
              <a:ln>
                <a:noFill/>
              </a:ln>
              <a:solidFill>
                <a:srgbClr val="000000"/>
              </a:solidFill>
              <a:effectLst/>
              <a:uLnTx/>
              <a:uFillTx/>
              <a:latin typeface="Montserrat"/>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088535" y="602782"/>
            <a:ext cx="3435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rPr>
              <a:t>Enjoy the Story</a:t>
            </a:r>
            <a:endParaRPr kumimoji="0" lang="en-GB"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183371" y="1304009"/>
            <a:ext cx="3519523" cy="138533"/>
          </a:xfrm>
          <a:prstGeom prst="rect">
            <a:avLst/>
          </a:prstGeom>
          <a:noFill/>
          <a:ln>
            <a:noFill/>
          </a:ln>
        </p:spPr>
      </p:pic>
      <p:pic>
        <p:nvPicPr>
          <p:cNvPr id="10" name="Picture 9" descr="A child reading a book&#10;&#10;Description automatically generated">
            <a:extLst>
              <a:ext uri="{FF2B5EF4-FFF2-40B4-BE49-F238E27FC236}">
                <a16:creationId xmlns:a16="http://schemas.microsoft.com/office/drawing/2014/main" id="{6308CEE2-0777-58CC-0CE3-0FEBE43DA0C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15500" y="479143"/>
            <a:ext cx="2578395" cy="1822811"/>
          </a:xfrm>
          <a:prstGeom prst="rect">
            <a:avLst/>
          </a:prstGeom>
        </p:spPr>
      </p:pic>
    </p:spTree>
    <p:extLst>
      <p:ext uri="{BB962C8B-B14F-4D97-AF65-F5344CB8AC3E}">
        <p14:creationId xmlns:p14="http://schemas.microsoft.com/office/powerpoint/2010/main" val="2445938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fade">
                                      <p:cBhvr>
                                        <p:cTn id="12" dur="5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fade">
                                      <p:cBhvr>
                                        <p:cTn id="17" dur="500"/>
                                        <p:tgtEl>
                                          <p:spTgt spid="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xEl>
                                              <p:pRg st="3" end="3"/>
                                            </p:txEl>
                                          </p:spTgt>
                                        </p:tgtEl>
                                        <p:attrNameLst>
                                          <p:attrName>style.visibility</p:attrName>
                                        </p:attrNameLst>
                                      </p:cBhvr>
                                      <p:to>
                                        <p:strVal val="visible"/>
                                      </p:to>
                                    </p:set>
                                    <p:animEffect transition="in" filter="fade">
                                      <p:cBhvr>
                                        <p:cTn id="22" dur="500"/>
                                        <p:tgtEl>
                                          <p:spTgt spid="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xEl>
                                              <p:pRg st="4" end="4"/>
                                            </p:txEl>
                                          </p:spTgt>
                                        </p:tgtEl>
                                        <p:attrNameLst>
                                          <p:attrName>style.visibility</p:attrName>
                                        </p:attrNameLst>
                                      </p:cBhvr>
                                      <p:to>
                                        <p:strVal val="visible"/>
                                      </p:to>
                                    </p:set>
                                    <p:animEffect transition="in" filter="fade">
                                      <p:cBhvr>
                                        <p:cTn id="27" dur="500"/>
                                        <p:tgtEl>
                                          <p:spTgt spid="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xEl>
                                              <p:pRg st="5" end="5"/>
                                            </p:txEl>
                                          </p:spTgt>
                                        </p:tgtEl>
                                        <p:attrNameLst>
                                          <p:attrName>style.visibility</p:attrName>
                                        </p:attrNameLst>
                                      </p:cBhvr>
                                      <p:to>
                                        <p:strVal val="visible"/>
                                      </p:to>
                                    </p:set>
                                    <p:animEffect transition="in" filter="fade">
                                      <p:cBhvr>
                                        <p:cTn id="32" dur="500"/>
                                        <p:tgtEl>
                                          <p:spTgt spid="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8070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358140"/>
            <a:ext cx="7965011" cy="6973734"/>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211698" y="1857054"/>
            <a:ext cx="7073022"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US" sz="2500" i="1" dirty="0">
                <a:solidFill>
                  <a:schemeClr val="dk1"/>
                </a:solidFill>
                <a:latin typeface="Montserrat" panose="00000500000000000000" pitchFamily="2" charset="0"/>
                <a:ea typeface="Montserrat Medium"/>
                <a:cs typeface="Montserrat Medium"/>
                <a:sym typeface="Montserrat Medium"/>
              </a:rPr>
              <a:t>What do you think…</a:t>
            </a:r>
          </a:p>
          <a:p>
            <a:pPr lvl="0">
              <a:lnSpc>
                <a:spcPct val="107000"/>
              </a:lnSpc>
              <a:spcAft>
                <a:spcPts val="800"/>
              </a:spcAft>
            </a:pPr>
            <a:endParaRPr lang="en-US" sz="2500" dirty="0">
              <a:solidFill>
                <a:schemeClr val="dk1"/>
              </a:solidFill>
              <a:latin typeface="Montserrat" panose="00000500000000000000" pitchFamily="2" charset="0"/>
              <a:ea typeface="Montserrat Medium"/>
              <a:cs typeface="Montserrat Medium"/>
              <a:sym typeface="Montserrat Medium"/>
            </a:endParaRPr>
          </a:p>
          <a:p>
            <a:pPr lvl="0">
              <a:lnSpc>
                <a:spcPct val="107000"/>
              </a:lnSpc>
              <a:spcAft>
                <a:spcPts val="800"/>
              </a:spcAft>
            </a:pPr>
            <a:r>
              <a:rPr lang="en-US" sz="2800" dirty="0">
                <a:solidFill>
                  <a:schemeClr val="dk1"/>
                </a:solidFill>
                <a:latin typeface="Montserrat" panose="00000500000000000000" pitchFamily="2" charset="0"/>
                <a:ea typeface="Montserrat Medium"/>
                <a:cs typeface="Montserrat Medium"/>
                <a:sym typeface="Montserrat Medium"/>
              </a:rPr>
              <a:t>What do you think makes a good </a:t>
            </a:r>
            <a:r>
              <a:rPr lang="en-US" sz="2800" dirty="0" err="1">
                <a:solidFill>
                  <a:schemeClr val="dk1"/>
                </a:solidFill>
                <a:latin typeface="Montserrat" panose="00000500000000000000" pitchFamily="2" charset="0"/>
                <a:ea typeface="Montserrat Medium"/>
                <a:cs typeface="Montserrat Medium"/>
                <a:sym typeface="Montserrat Medium"/>
              </a:rPr>
              <a:t>neighbour</a:t>
            </a:r>
            <a:r>
              <a:rPr lang="en-US" sz="2800" dirty="0">
                <a:solidFill>
                  <a:schemeClr val="dk1"/>
                </a:solidFill>
                <a:latin typeface="Montserrat" panose="00000500000000000000" pitchFamily="2" charset="0"/>
                <a:ea typeface="Montserrat Medium"/>
                <a:cs typeface="Montserrat Medium"/>
                <a:sym typeface="Montserrat Medium"/>
              </a:rPr>
              <a:t>? </a:t>
            </a:r>
            <a:endParaRPr lang="en-GB" sz="2800"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215079" y="544776"/>
            <a:ext cx="3770584"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Class Discussion</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336238" y="1283442"/>
            <a:ext cx="3519523" cy="138533"/>
          </a:xfrm>
          <a:prstGeom prst="rect">
            <a:avLst/>
          </a:prstGeom>
          <a:noFill/>
          <a:ln>
            <a:noFill/>
          </a:ln>
        </p:spPr>
      </p:pic>
      <p:pic>
        <p:nvPicPr>
          <p:cNvPr id="13" name="Picture 12" descr="A group of children reading a book&#10;&#10;Description automatically generated">
            <a:extLst>
              <a:ext uri="{FF2B5EF4-FFF2-40B4-BE49-F238E27FC236}">
                <a16:creationId xmlns:a16="http://schemas.microsoft.com/office/drawing/2014/main" id="{147A3B05-DC54-E5EE-09CC-09A22C03F884}"/>
              </a:ext>
            </a:extLst>
          </p:cNvPr>
          <p:cNvPicPr>
            <a:picLocks noChangeAspect="1"/>
          </p:cNvPicPr>
          <p:nvPr/>
        </p:nvPicPr>
        <p:blipFill rotWithShape="1">
          <a:blip r:embed="rId17">
            <a:extLst>
              <a:ext uri="{28A0092B-C50C-407E-A947-70E740481C1C}">
                <a14:useLocalDpi xmlns:a14="http://schemas.microsoft.com/office/drawing/2010/main" val="0"/>
              </a:ext>
            </a:extLst>
          </a:blip>
          <a:srcRect l="19152" t="22634" r="31933" b="7667"/>
          <a:stretch/>
        </p:blipFill>
        <p:spPr>
          <a:xfrm>
            <a:off x="9047286" y="4262752"/>
            <a:ext cx="2670280" cy="2689861"/>
          </a:xfrm>
          <a:prstGeom prst="rect">
            <a:avLst/>
          </a:prstGeom>
        </p:spPr>
      </p:pic>
    </p:spTree>
    <p:extLst>
      <p:ext uri="{BB962C8B-B14F-4D97-AF65-F5344CB8AC3E}">
        <p14:creationId xmlns:p14="http://schemas.microsoft.com/office/powerpoint/2010/main" val="1778058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C31CD3-6171-5909-FBFE-288273371564}"/>
              </a:ext>
            </a:extLst>
          </p:cNvPr>
          <p:cNvSpPr txBox="1"/>
          <p:nvPr/>
        </p:nvSpPr>
        <p:spPr>
          <a:xfrm>
            <a:off x="3173571" y="1458598"/>
            <a:ext cx="5844857" cy="784830"/>
          </a:xfrm>
          <a:prstGeom prst="rect">
            <a:avLst/>
          </a:prstGeom>
          <a:noFill/>
        </p:spPr>
        <p:txBody>
          <a:bodyPr wrap="square" rtlCol="0">
            <a:spAutoFit/>
          </a:bodyPr>
          <a:lstStyle/>
          <a:p>
            <a:pPr algn="ctr"/>
            <a:r>
              <a:rPr lang="en-US" sz="4500" b="1" dirty="0">
                <a:solidFill>
                  <a:srgbClr val="313E53"/>
                </a:solidFill>
                <a:latin typeface="Montserrat" panose="00000500000000000000" pitchFamily="2" charset="0"/>
              </a:rPr>
              <a:t>Lesson 1</a:t>
            </a:r>
            <a:endParaRPr lang="en-GB" sz="4500" b="1" dirty="0">
              <a:solidFill>
                <a:srgbClr val="313E53"/>
              </a:solidFill>
              <a:latin typeface="Montserrat" panose="00000500000000000000" pitchFamily="2" charset="0"/>
            </a:endParaRPr>
          </a:p>
        </p:txBody>
      </p:sp>
      <p:pic>
        <p:nvPicPr>
          <p:cNvPr id="9" name="Picture 8" descr="A group of children reading a book&#10;&#10;Description automatically generated">
            <a:extLst>
              <a:ext uri="{FF2B5EF4-FFF2-40B4-BE49-F238E27FC236}">
                <a16:creationId xmlns:a16="http://schemas.microsoft.com/office/drawing/2014/main" id="{2CF667BB-84B3-0103-566E-D3EA59623E79}"/>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t="19315" r="28623" b="2987"/>
          <a:stretch/>
        </p:blipFill>
        <p:spPr>
          <a:xfrm>
            <a:off x="4212036" y="2243428"/>
            <a:ext cx="3718560" cy="3588420"/>
          </a:xfrm>
          <a:prstGeom prst="rect">
            <a:avLst/>
          </a:prstGeom>
        </p:spPr>
      </p:pic>
      <p:grpSp>
        <p:nvGrpSpPr>
          <p:cNvPr id="5" name="Group 4">
            <a:extLst>
              <a:ext uri="{FF2B5EF4-FFF2-40B4-BE49-F238E27FC236}">
                <a16:creationId xmlns:a16="http://schemas.microsoft.com/office/drawing/2014/main" id="{33AE0F55-33D1-0180-D6CD-E3BF17556AA1}"/>
              </a:ext>
            </a:extLst>
          </p:cNvPr>
          <p:cNvGrpSpPr/>
          <p:nvPr/>
        </p:nvGrpSpPr>
        <p:grpSpPr>
          <a:xfrm>
            <a:off x="-2193707" y="-8309216"/>
            <a:ext cx="3536973" cy="16382144"/>
            <a:chOff x="-2126387" y="-8825546"/>
            <a:chExt cx="3536973" cy="16382144"/>
          </a:xfrm>
        </p:grpSpPr>
        <p:sp>
          <p:nvSpPr>
            <p:cNvPr id="43" name="Freeform 6">
              <a:extLst>
                <a:ext uri="{FF2B5EF4-FFF2-40B4-BE49-F238E27FC236}">
                  <a16:creationId xmlns:a16="http://schemas.microsoft.com/office/drawing/2014/main" id="{66AC1E12-3F73-5368-7622-602007CC910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528CB3-F12C-3A25-E7C0-88D45CB517B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E0757877-05CC-F837-2E2A-5AE729CC8445}"/>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6" name="Freeform 11">
              <a:extLst>
                <a:ext uri="{FF2B5EF4-FFF2-40B4-BE49-F238E27FC236}">
                  <a16:creationId xmlns:a16="http://schemas.microsoft.com/office/drawing/2014/main" id="{90347396-9986-6EAB-9A25-A183B9C2C179}"/>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7" name="Freeform 12">
              <a:extLst>
                <a:ext uri="{FF2B5EF4-FFF2-40B4-BE49-F238E27FC236}">
                  <a16:creationId xmlns:a16="http://schemas.microsoft.com/office/drawing/2014/main" id="{86EE19FC-EDEE-5162-967C-EEF8D6A186B7}"/>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8" name="Freeform 13">
              <a:extLst>
                <a:ext uri="{FF2B5EF4-FFF2-40B4-BE49-F238E27FC236}">
                  <a16:creationId xmlns:a16="http://schemas.microsoft.com/office/drawing/2014/main" id="{C4EBB08C-4DB3-C506-F093-E34F58B05B5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9" name="Freeform 14">
              <a:extLst>
                <a:ext uri="{FF2B5EF4-FFF2-40B4-BE49-F238E27FC236}">
                  <a16:creationId xmlns:a16="http://schemas.microsoft.com/office/drawing/2014/main" id="{9C73121D-21FD-D8A5-9039-AD5F7D1B7A24}"/>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0" name="Freeform 16">
              <a:extLst>
                <a:ext uri="{FF2B5EF4-FFF2-40B4-BE49-F238E27FC236}">
                  <a16:creationId xmlns:a16="http://schemas.microsoft.com/office/drawing/2014/main" id="{8FF64E00-B904-34AB-04AA-40629868FA7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1" name="Freeform 18">
              <a:extLst>
                <a:ext uri="{FF2B5EF4-FFF2-40B4-BE49-F238E27FC236}">
                  <a16:creationId xmlns:a16="http://schemas.microsoft.com/office/drawing/2014/main" id="{5DEA1955-3469-048F-BE80-7866843C3BB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2" name="Freeform 20">
              <a:extLst>
                <a:ext uri="{FF2B5EF4-FFF2-40B4-BE49-F238E27FC236}">
                  <a16:creationId xmlns:a16="http://schemas.microsoft.com/office/drawing/2014/main" id="{78129D90-D0BE-9BEC-91F2-335A698F57C7}"/>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3" name="Freeform 22">
              <a:extLst>
                <a:ext uri="{FF2B5EF4-FFF2-40B4-BE49-F238E27FC236}">
                  <a16:creationId xmlns:a16="http://schemas.microsoft.com/office/drawing/2014/main" id="{461785A9-EA04-ECCE-CA69-F4213AE536D6}"/>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4" name="Freeform 23">
              <a:extLst>
                <a:ext uri="{FF2B5EF4-FFF2-40B4-BE49-F238E27FC236}">
                  <a16:creationId xmlns:a16="http://schemas.microsoft.com/office/drawing/2014/main" id="{0ABD4D30-54DD-E572-8E5C-E04D836C587E}"/>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5" name="Freeform 24">
              <a:extLst>
                <a:ext uri="{FF2B5EF4-FFF2-40B4-BE49-F238E27FC236}">
                  <a16:creationId xmlns:a16="http://schemas.microsoft.com/office/drawing/2014/main" id="{1DCE7A4B-62A5-315E-556D-7C415AD02483}"/>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6" name="Freeform 27">
              <a:extLst>
                <a:ext uri="{FF2B5EF4-FFF2-40B4-BE49-F238E27FC236}">
                  <a16:creationId xmlns:a16="http://schemas.microsoft.com/office/drawing/2014/main" id="{D10BAFD8-0575-944C-EF7D-BF0233356A9B}"/>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7" name="Freeform 31">
              <a:extLst>
                <a:ext uri="{FF2B5EF4-FFF2-40B4-BE49-F238E27FC236}">
                  <a16:creationId xmlns:a16="http://schemas.microsoft.com/office/drawing/2014/main" id="{6E083E49-91D1-ECF3-F735-8867B9520338}"/>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8" name="Freeform 32">
              <a:extLst>
                <a:ext uri="{FF2B5EF4-FFF2-40B4-BE49-F238E27FC236}">
                  <a16:creationId xmlns:a16="http://schemas.microsoft.com/office/drawing/2014/main" id="{CE9F99C7-FFD6-A87B-46D0-3E359FBE3FBE}"/>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9" name="Freeform 34">
              <a:extLst>
                <a:ext uri="{FF2B5EF4-FFF2-40B4-BE49-F238E27FC236}">
                  <a16:creationId xmlns:a16="http://schemas.microsoft.com/office/drawing/2014/main" id="{5E0F9BD7-5287-CA2D-0E0F-4EE495FFFF7F}"/>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0" name="Freeform 36">
              <a:extLst>
                <a:ext uri="{FF2B5EF4-FFF2-40B4-BE49-F238E27FC236}">
                  <a16:creationId xmlns:a16="http://schemas.microsoft.com/office/drawing/2014/main" id="{F23603E3-28ED-E39C-02C6-B4FCE1626AE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1" name="Freeform 6">
              <a:extLst>
                <a:ext uri="{FF2B5EF4-FFF2-40B4-BE49-F238E27FC236}">
                  <a16:creationId xmlns:a16="http://schemas.microsoft.com/office/drawing/2014/main" id="{D86A702B-7323-92FC-93DC-99718479B7E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2" name="Freeform 7">
              <a:extLst>
                <a:ext uri="{FF2B5EF4-FFF2-40B4-BE49-F238E27FC236}">
                  <a16:creationId xmlns:a16="http://schemas.microsoft.com/office/drawing/2014/main" id="{A2F26744-EF11-DA84-47DC-C2D8C31A776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3" name="Freeform 8">
              <a:extLst>
                <a:ext uri="{FF2B5EF4-FFF2-40B4-BE49-F238E27FC236}">
                  <a16:creationId xmlns:a16="http://schemas.microsoft.com/office/drawing/2014/main" id="{D1BECC0E-0B09-7F19-25AB-B7A5DF5A4FE2}"/>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4" name="Freeform 11">
              <a:extLst>
                <a:ext uri="{FF2B5EF4-FFF2-40B4-BE49-F238E27FC236}">
                  <a16:creationId xmlns:a16="http://schemas.microsoft.com/office/drawing/2014/main" id="{3912F730-DED6-A11E-6AAA-310B625B5270}"/>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5" name="Freeform 12">
              <a:extLst>
                <a:ext uri="{FF2B5EF4-FFF2-40B4-BE49-F238E27FC236}">
                  <a16:creationId xmlns:a16="http://schemas.microsoft.com/office/drawing/2014/main" id="{8E76600B-8A3C-0E28-90C2-B5D4FEEE121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6" name="Freeform 13">
              <a:extLst>
                <a:ext uri="{FF2B5EF4-FFF2-40B4-BE49-F238E27FC236}">
                  <a16:creationId xmlns:a16="http://schemas.microsoft.com/office/drawing/2014/main" id="{F0D4F8E5-7746-4160-8254-3C26F9F6F295}"/>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7" name="Freeform 14">
              <a:extLst>
                <a:ext uri="{FF2B5EF4-FFF2-40B4-BE49-F238E27FC236}">
                  <a16:creationId xmlns:a16="http://schemas.microsoft.com/office/drawing/2014/main" id="{82B85C57-C9C2-AD86-BB23-D5DEB5865975}"/>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8" name="Freeform 16">
              <a:extLst>
                <a:ext uri="{FF2B5EF4-FFF2-40B4-BE49-F238E27FC236}">
                  <a16:creationId xmlns:a16="http://schemas.microsoft.com/office/drawing/2014/main" id="{B207B756-F8A3-3FFA-E26F-627FD673D970}"/>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9" name="Freeform 18">
              <a:extLst>
                <a:ext uri="{FF2B5EF4-FFF2-40B4-BE49-F238E27FC236}">
                  <a16:creationId xmlns:a16="http://schemas.microsoft.com/office/drawing/2014/main" id="{2D42510A-2632-7333-B9CA-3BEE9BF7BD2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0" name="Freeform 20">
              <a:extLst>
                <a:ext uri="{FF2B5EF4-FFF2-40B4-BE49-F238E27FC236}">
                  <a16:creationId xmlns:a16="http://schemas.microsoft.com/office/drawing/2014/main" id="{7A4805C7-D80A-12AD-FD55-DD7300BE56FA}"/>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1" name="Freeform 22">
              <a:extLst>
                <a:ext uri="{FF2B5EF4-FFF2-40B4-BE49-F238E27FC236}">
                  <a16:creationId xmlns:a16="http://schemas.microsoft.com/office/drawing/2014/main" id="{A5084067-E767-0ACE-E282-D25F079199D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23">
              <a:extLst>
                <a:ext uri="{FF2B5EF4-FFF2-40B4-BE49-F238E27FC236}">
                  <a16:creationId xmlns:a16="http://schemas.microsoft.com/office/drawing/2014/main" id="{E8864083-E2C4-ADCF-2C30-E4E7EA863725}"/>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24">
              <a:extLst>
                <a:ext uri="{FF2B5EF4-FFF2-40B4-BE49-F238E27FC236}">
                  <a16:creationId xmlns:a16="http://schemas.microsoft.com/office/drawing/2014/main" id="{D264D325-32DC-FF82-5556-07E7A0DB1A0E}"/>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4" name="Freeform 26">
              <a:extLst>
                <a:ext uri="{FF2B5EF4-FFF2-40B4-BE49-F238E27FC236}">
                  <a16:creationId xmlns:a16="http://schemas.microsoft.com/office/drawing/2014/main" id="{4F5EAAD7-C68E-3909-336A-0518B21BD406}"/>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5" name="Freeform 27">
              <a:extLst>
                <a:ext uri="{FF2B5EF4-FFF2-40B4-BE49-F238E27FC236}">
                  <a16:creationId xmlns:a16="http://schemas.microsoft.com/office/drawing/2014/main" id="{DA5FE498-08A3-0D90-1413-E2A896EFD8A6}"/>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6" name="Freeform 29">
              <a:extLst>
                <a:ext uri="{FF2B5EF4-FFF2-40B4-BE49-F238E27FC236}">
                  <a16:creationId xmlns:a16="http://schemas.microsoft.com/office/drawing/2014/main" id="{4F44F023-15AC-842A-0418-5F740CD257A5}"/>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FD70181D-5B91-E7F5-BD97-2C7CB6483ED2}"/>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7483DEBB-395A-0C00-C0DC-56117B574248}"/>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9" name="Freeform 37">
              <a:extLst>
                <a:ext uri="{FF2B5EF4-FFF2-40B4-BE49-F238E27FC236}">
                  <a16:creationId xmlns:a16="http://schemas.microsoft.com/office/drawing/2014/main" id="{043F3BBE-D404-994F-1653-5968DE586AE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0" name="Freeform 23">
              <a:extLst>
                <a:ext uri="{FF2B5EF4-FFF2-40B4-BE49-F238E27FC236}">
                  <a16:creationId xmlns:a16="http://schemas.microsoft.com/office/drawing/2014/main" id="{3B093408-0CEE-5AFC-6ACE-4D0B13F6F6A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81" name="Rectangle 80">
            <a:extLst>
              <a:ext uri="{FF2B5EF4-FFF2-40B4-BE49-F238E27FC236}">
                <a16:creationId xmlns:a16="http://schemas.microsoft.com/office/drawing/2014/main" id="{849B2D5B-55E0-9CFB-F899-6E6EAFFB35E8}"/>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50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31941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5" name="Rectangle 4">
            <a:extLst>
              <a:ext uri="{FF2B5EF4-FFF2-40B4-BE49-F238E27FC236}">
                <a16:creationId xmlns:a16="http://schemas.microsoft.com/office/drawing/2014/main" id="{3DA7CB50-DE6D-14BF-4250-76059B85D17D}"/>
              </a:ext>
            </a:extLst>
          </p:cNvPr>
          <p:cNvSpPr/>
          <p:nvPr/>
        </p:nvSpPr>
        <p:spPr>
          <a:xfrm>
            <a:off x="4068013" y="801748"/>
            <a:ext cx="7908599" cy="6369386"/>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Google Shape;118;p15">
            <a:extLst>
              <a:ext uri="{FF2B5EF4-FFF2-40B4-BE49-F238E27FC236}">
                <a16:creationId xmlns:a16="http://schemas.microsoft.com/office/drawing/2014/main" id="{EDC24F4D-0172-EBC0-05CC-28B2AA5086DE}"/>
              </a:ext>
            </a:extLst>
          </p:cNvPr>
          <p:cNvSpPr txBox="1"/>
          <p:nvPr/>
        </p:nvSpPr>
        <p:spPr>
          <a:xfrm>
            <a:off x="4140271" y="880584"/>
            <a:ext cx="6244700" cy="68099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b="1" dirty="0">
                <a:solidFill>
                  <a:srgbClr val="313E53"/>
                </a:solidFill>
                <a:latin typeface="Playfair Display"/>
                <a:ea typeface="Playfair Display"/>
                <a:cs typeface="Playfair Display"/>
                <a:sym typeface="Playfair Display"/>
              </a:rPr>
              <a:t>Our School </a:t>
            </a:r>
            <a:r>
              <a:rPr lang="en-US" sz="3600" b="1" dirty="0" err="1">
                <a:solidFill>
                  <a:srgbClr val="313E53"/>
                </a:solidFill>
                <a:latin typeface="Playfair Display"/>
                <a:ea typeface="Playfair Display"/>
                <a:cs typeface="Playfair Display"/>
                <a:sym typeface="Playfair Display"/>
              </a:rPr>
              <a:t>Neighbourhood</a:t>
            </a:r>
            <a:endParaRPr sz="3600" b="1" dirty="0">
              <a:solidFill>
                <a:srgbClr val="313E53"/>
              </a:solidFill>
              <a:latin typeface="Playfair Display"/>
              <a:ea typeface="Playfair Display"/>
              <a:cs typeface="Playfair Display"/>
              <a:sym typeface="Playfair Display"/>
            </a:endParaRPr>
          </a:p>
        </p:txBody>
      </p:sp>
      <p:pic>
        <p:nvPicPr>
          <p:cNvPr id="11" name="Google Shape;119;p15">
            <a:extLst>
              <a:ext uri="{FF2B5EF4-FFF2-40B4-BE49-F238E27FC236}">
                <a16:creationId xmlns:a16="http://schemas.microsoft.com/office/drawing/2014/main" id="{C471D098-8605-63F4-1517-05D065A6AFA3}"/>
              </a:ext>
            </a:extLst>
          </p:cNvPr>
          <p:cNvPicPr preferRelativeResize="0"/>
          <p:nvPr/>
        </p:nvPicPr>
        <p:blipFill>
          <a:blip r:embed="rId16">
            <a:alphaModFix/>
          </a:blip>
          <a:stretch>
            <a:fillRect/>
          </a:stretch>
        </p:blipFill>
        <p:spPr>
          <a:xfrm flipV="1">
            <a:off x="4252456" y="1558919"/>
            <a:ext cx="4956858" cy="45719"/>
          </a:xfrm>
          <a:prstGeom prst="rect">
            <a:avLst/>
          </a:prstGeom>
          <a:noFill/>
          <a:ln>
            <a:noFill/>
          </a:ln>
        </p:spPr>
      </p:pic>
      <p:sp>
        <p:nvSpPr>
          <p:cNvPr id="15" name="Google Shape;121;p15">
            <a:extLst>
              <a:ext uri="{FF2B5EF4-FFF2-40B4-BE49-F238E27FC236}">
                <a16:creationId xmlns:a16="http://schemas.microsoft.com/office/drawing/2014/main" id="{96A8EE78-7D47-69B2-BD15-0CAAC9488994}"/>
              </a:ext>
            </a:extLst>
          </p:cNvPr>
          <p:cNvSpPr txBox="1"/>
          <p:nvPr/>
        </p:nvSpPr>
        <p:spPr>
          <a:xfrm>
            <a:off x="4068013" y="332831"/>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A</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DC9FB4A7-D646-B6E4-7C81-AF3B38EDEC11}"/>
              </a:ext>
            </a:extLst>
          </p:cNvPr>
          <p:cNvSpPr txBox="1"/>
          <p:nvPr/>
        </p:nvSpPr>
        <p:spPr>
          <a:xfrm>
            <a:off x="4248058" y="1756178"/>
            <a:ext cx="7501256" cy="2015936"/>
          </a:xfrm>
          <a:prstGeom prst="rect">
            <a:avLst/>
          </a:prstGeom>
          <a:noFill/>
        </p:spPr>
        <p:txBody>
          <a:bodyPr wrap="square" rtlCol="0">
            <a:spAutoFit/>
          </a:bodyPr>
          <a:lstStyle/>
          <a:p>
            <a:r>
              <a:rPr lang="en-US" sz="2500" dirty="0">
                <a:latin typeface="Montserrat" panose="00000500000000000000" pitchFamily="2" charset="0"/>
              </a:rPr>
              <a:t>In </a:t>
            </a:r>
            <a:r>
              <a:rPr lang="en-US" sz="2500" dirty="0" err="1">
                <a:latin typeface="Montserrat" panose="00000500000000000000" pitchFamily="2" charset="0"/>
              </a:rPr>
              <a:t>Zlata’s</a:t>
            </a:r>
            <a:r>
              <a:rPr lang="en-US" sz="2500" dirty="0">
                <a:latin typeface="Montserrat" panose="00000500000000000000" pitchFamily="2" charset="0"/>
              </a:rPr>
              <a:t> diary, we saw how important her neighbours and friends were to her. </a:t>
            </a:r>
          </a:p>
          <a:p>
            <a:endParaRPr lang="en-US" sz="2500" dirty="0">
              <a:latin typeface="Montserrat" panose="00000500000000000000" pitchFamily="2" charset="0"/>
            </a:endParaRPr>
          </a:p>
          <a:p>
            <a:r>
              <a:rPr lang="en-US" sz="2500" dirty="0">
                <a:latin typeface="Montserrat" panose="00000500000000000000" pitchFamily="2" charset="0"/>
              </a:rPr>
              <a:t>How much do you know about your school </a:t>
            </a:r>
            <a:r>
              <a:rPr lang="en-US" sz="2500" dirty="0" err="1">
                <a:latin typeface="Montserrat" panose="00000500000000000000" pitchFamily="2" charset="0"/>
              </a:rPr>
              <a:t>neighbourhood</a:t>
            </a:r>
            <a:r>
              <a:rPr lang="en-US" sz="2500" dirty="0">
                <a:latin typeface="Montserrat" panose="00000500000000000000" pitchFamily="2" charset="0"/>
              </a:rPr>
              <a:t>? Let’s find out more! </a:t>
            </a:r>
            <a:endParaRPr lang="en-GB" sz="2500" dirty="0">
              <a:latin typeface="Montserrat" panose="00000500000000000000" pitchFamily="2" charset="0"/>
            </a:endParaRPr>
          </a:p>
        </p:txBody>
      </p:sp>
      <p:sp>
        <p:nvSpPr>
          <p:cNvPr id="9" name="Freeform 6">
            <a:extLst>
              <a:ext uri="{FF2B5EF4-FFF2-40B4-BE49-F238E27FC236}">
                <a16:creationId xmlns:a16="http://schemas.microsoft.com/office/drawing/2014/main" id="{27BA09A4-90F2-78CF-CDB6-67DF0D0F7B90}"/>
              </a:ext>
            </a:extLst>
          </p:cNvPr>
          <p:cNvSpPr/>
          <p:nvPr/>
        </p:nvSpPr>
        <p:spPr>
          <a:xfrm>
            <a:off x="5031220" y="4082093"/>
            <a:ext cx="2204151" cy="2443075"/>
          </a:xfrm>
          <a:custGeom>
            <a:avLst/>
            <a:gdLst/>
            <a:ahLst/>
            <a:cxnLst/>
            <a:rect l="l" t="t" r="r" b="b"/>
            <a:pathLst>
              <a:path w="1782223" h="2057400">
                <a:moveTo>
                  <a:pt x="0" y="0"/>
                </a:moveTo>
                <a:lnTo>
                  <a:pt x="1782223" y="0"/>
                </a:lnTo>
                <a:lnTo>
                  <a:pt x="1782223" y="2057400"/>
                </a:lnTo>
                <a:lnTo>
                  <a:pt x="0" y="20574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Tree>
    <p:extLst>
      <p:ext uri="{BB962C8B-B14F-4D97-AF65-F5344CB8AC3E}">
        <p14:creationId xmlns:p14="http://schemas.microsoft.com/office/powerpoint/2010/main" val="2084378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390031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D0E2C2E5-D049-2798-49DC-643A569F1CD9}"/>
              </a:ext>
            </a:extLst>
          </p:cNvPr>
          <p:cNvSpPr/>
          <p:nvPr/>
        </p:nvSpPr>
        <p:spPr>
          <a:xfrm>
            <a:off x="3981756" y="777241"/>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9" name="Google Shape;118;p15">
            <a:extLst>
              <a:ext uri="{FF2B5EF4-FFF2-40B4-BE49-F238E27FC236}">
                <a16:creationId xmlns:a16="http://schemas.microsoft.com/office/drawing/2014/main" id="{43CC2938-C217-B7E5-3842-3A7123CAD568}"/>
              </a:ext>
            </a:extLst>
          </p:cNvPr>
          <p:cNvSpPr txBox="1"/>
          <p:nvPr/>
        </p:nvSpPr>
        <p:spPr>
          <a:xfrm>
            <a:off x="6726799" y="829955"/>
            <a:ext cx="5132400"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3600" b="1" dirty="0">
                <a:solidFill>
                  <a:srgbClr val="313E53"/>
                </a:solidFill>
                <a:latin typeface="Playfair Display"/>
                <a:ea typeface="Playfair Display"/>
                <a:cs typeface="Playfair Display"/>
                <a:sym typeface="Playfair Display"/>
              </a:rPr>
              <a:t>‘It takes a village…’</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8F40523A-3449-9D8A-1BBF-23CCEC52765E}"/>
              </a:ext>
            </a:extLst>
          </p:cNvPr>
          <p:cNvPicPr preferRelativeResize="0"/>
          <p:nvPr/>
        </p:nvPicPr>
        <p:blipFill>
          <a:blip r:embed="rId16">
            <a:alphaModFix/>
          </a:blip>
          <a:stretch>
            <a:fillRect/>
          </a:stretch>
        </p:blipFill>
        <p:spPr>
          <a:xfrm>
            <a:off x="8671561" y="1510946"/>
            <a:ext cx="3149178" cy="161273"/>
          </a:xfrm>
          <a:prstGeom prst="rect">
            <a:avLst/>
          </a:prstGeom>
          <a:noFill/>
          <a:ln>
            <a:noFill/>
          </a:ln>
        </p:spPr>
      </p:pic>
      <p:sp>
        <p:nvSpPr>
          <p:cNvPr id="16" name="Google Shape;121;p15">
            <a:extLst>
              <a:ext uri="{FF2B5EF4-FFF2-40B4-BE49-F238E27FC236}">
                <a16:creationId xmlns:a16="http://schemas.microsoft.com/office/drawing/2014/main" id="{32F27C08-E21D-30B6-F159-64BAE1317F0F}"/>
              </a:ext>
            </a:extLst>
          </p:cNvPr>
          <p:cNvSpPr txBox="1"/>
          <p:nvPr/>
        </p:nvSpPr>
        <p:spPr>
          <a:xfrm>
            <a:off x="4183363" y="1739072"/>
            <a:ext cx="7675836" cy="2909351"/>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US"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What do you think this phrase means? </a:t>
            </a:r>
          </a:p>
          <a:p>
            <a:pPr lvl="0">
              <a:lnSpc>
                <a:spcPct val="107000"/>
              </a:lnSpc>
              <a:spcAft>
                <a:spcPts val="800"/>
              </a:spcAft>
            </a:pPr>
            <a:r>
              <a:rPr lang="en-US"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 ‘It takes a village to raise a child.’</a:t>
            </a:r>
          </a:p>
          <a:p>
            <a:pPr lvl="0">
              <a:lnSpc>
                <a:spcPct val="107000"/>
              </a:lnSpc>
              <a:spcAft>
                <a:spcPts val="800"/>
              </a:spcAft>
            </a:pPr>
            <a:endParaRPr lang="en-US"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nSpc>
                <a:spcPct val="107000"/>
              </a:lnSpc>
              <a:spcAft>
                <a:spcPts val="800"/>
              </a:spcAft>
            </a:pPr>
            <a:r>
              <a:rPr lang="en-US"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How can we use this phrase to inspire us to be the best neighbours and friends we can be? Let’s find out! </a:t>
            </a: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p:txBody>
      </p:sp>
      <p:sp>
        <p:nvSpPr>
          <p:cNvPr id="18" name="Google Shape;121;p15">
            <a:extLst>
              <a:ext uri="{FF2B5EF4-FFF2-40B4-BE49-F238E27FC236}">
                <a16:creationId xmlns:a16="http://schemas.microsoft.com/office/drawing/2014/main" id="{E344DB26-9848-FC17-A585-86683D3D9C8F}"/>
              </a:ext>
            </a:extLst>
          </p:cNvPr>
          <p:cNvSpPr txBox="1"/>
          <p:nvPr/>
        </p:nvSpPr>
        <p:spPr>
          <a:xfrm>
            <a:off x="3973711" y="244772"/>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B</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10" name="Rectangle 1">
            <a:extLst>
              <a:ext uri="{FF2B5EF4-FFF2-40B4-BE49-F238E27FC236}">
                <a16:creationId xmlns:a16="http://schemas.microsoft.com/office/drawing/2014/main" id="{562AA9D3-07A0-D4BD-07BA-EEAA90EDB43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Freeform 7">
            <a:extLst>
              <a:ext uri="{FF2B5EF4-FFF2-40B4-BE49-F238E27FC236}">
                <a16:creationId xmlns:a16="http://schemas.microsoft.com/office/drawing/2014/main" id="{6D5B3E11-2D2A-A7E7-82E8-835628808021}"/>
              </a:ext>
            </a:extLst>
          </p:cNvPr>
          <p:cNvSpPr/>
          <p:nvPr/>
        </p:nvSpPr>
        <p:spPr>
          <a:xfrm>
            <a:off x="8366927" y="4226941"/>
            <a:ext cx="3210865" cy="2434906"/>
          </a:xfrm>
          <a:custGeom>
            <a:avLst/>
            <a:gdLst/>
            <a:ahLst/>
            <a:cxnLst/>
            <a:rect l="l" t="t" r="r" b="b"/>
            <a:pathLst>
              <a:path w="3210865" h="2434906">
                <a:moveTo>
                  <a:pt x="0" y="0"/>
                </a:moveTo>
                <a:lnTo>
                  <a:pt x="3210866" y="0"/>
                </a:lnTo>
                <a:lnTo>
                  <a:pt x="3210866" y="2434906"/>
                </a:lnTo>
                <a:lnTo>
                  <a:pt x="0" y="243490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Tree>
    <p:extLst>
      <p:ext uri="{BB962C8B-B14F-4D97-AF65-F5344CB8AC3E}">
        <p14:creationId xmlns:p14="http://schemas.microsoft.com/office/powerpoint/2010/main" val="2654230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C31CD3-6171-5909-FBFE-288273371564}"/>
              </a:ext>
            </a:extLst>
          </p:cNvPr>
          <p:cNvSpPr txBox="1"/>
          <p:nvPr/>
        </p:nvSpPr>
        <p:spPr>
          <a:xfrm>
            <a:off x="3173571" y="1458598"/>
            <a:ext cx="5844857" cy="784830"/>
          </a:xfrm>
          <a:prstGeom prst="rect">
            <a:avLst/>
          </a:prstGeom>
          <a:noFill/>
        </p:spPr>
        <p:txBody>
          <a:bodyPr wrap="square" rtlCol="0">
            <a:spAutoFit/>
          </a:bodyPr>
          <a:lstStyle/>
          <a:p>
            <a:pPr algn="ctr"/>
            <a:r>
              <a:rPr lang="en-US" sz="4500" b="1" dirty="0">
                <a:solidFill>
                  <a:srgbClr val="313E53"/>
                </a:solidFill>
                <a:latin typeface="Montserrat" panose="00000500000000000000" pitchFamily="2" charset="0"/>
              </a:rPr>
              <a:t>Reflection</a:t>
            </a:r>
            <a:endParaRPr lang="en-GB" sz="4500" b="1" dirty="0">
              <a:solidFill>
                <a:srgbClr val="313E53"/>
              </a:solidFill>
              <a:latin typeface="Montserrat" panose="00000500000000000000" pitchFamily="2" charset="0"/>
            </a:endParaRPr>
          </a:p>
        </p:txBody>
      </p:sp>
      <p:pic>
        <p:nvPicPr>
          <p:cNvPr id="9" name="Picture 8" descr="A group of children reading a book&#10;&#10;Description automatically generated">
            <a:extLst>
              <a:ext uri="{FF2B5EF4-FFF2-40B4-BE49-F238E27FC236}">
                <a16:creationId xmlns:a16="http://schemas.microsoft.com/office/drawing/2014/main" id="{2CF667BB-84B3-0103-566E-D3EA59623E79}"/>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t="19315" r="28623" b="2987"/>
          <a:stretch/>
        </p:blipFill>
        <p:spPr>
          <a:xfrm>
            <a:off x="4212036" y="2243428"/>
            <a:ext cx="3718560" cy="3588420"/>
          </a:xfrm>
          <a:prstGeom prst="rect">
            <a:avLst/>
          </a:prstGeom>
        </p:spPr>
      </p:pic>
      <p:grpSp>
        <p:nvGrpSpPr>
          <p:cNvPr id="5" name="Group 4">
            <a:extLst>
              <a:ext uri="{FF2B5EF4-FFF2-40B4-BE49-F238E27FC236}">
                <a16:creationId xmlns:a16="http://schemas.microsoft.com/office/drawing/2014/main" id="{33AE0F55-33D1-0180-D6CD-E3BF17556AA1}"/>
              </a:ext>
            </a:extLst>
          </p:cNvPr>
          <p:cNvGrpSpPr/>
          <p:nvPr/>
        </p:nvGrpSpPr>
        <p:grpSpPr>
          <a:xfrm>
            <a:off x="-2193707" y="-8309216"/>
            <a:ext cx="3536973" cy="16382144"/>
            <a:chOff x="-2126387" y="-8825546"/>
            <a:chExt cx="3536973" cy="16382144"/>
          </a:xfrm>
        </p:grpSpPr>
        <p:sp>
          <p:nvSpPr>
            <p:cNvPr id="43" name="Freeform 6">
              <a:extLst>
                <a:ext uri="{FF2B5EF4-FFF2-40B4-BE49-F238E27FC236}">
                  <a16:creationId xmlns:a16="http://schemas.microsoft.com/office/drawing/2014/main" id="{66AC1E12-3F73-5368-7622-602007CC910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528CB3-F12C-3A25-E7C0-88D45CB517B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E0757877-05CC-F837-2E2A-5AE729CC8445}"/>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6" name="Freeform 11">
              <a:extLst>
                <a:ext uri="{FF2B5EF4-FFF2-40B4-BE49-F238E27FC236}">
                  <a16:creationId xmlns:a16="http://schemas.microsoft.com/office/drawing/2014/main" id="{90347396-9986-6EAB-9A25-A183B9C2C179}"/>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7" name="Freeform 12">
              <a:extLst>
                <a:ext uri="{FF2B5EF4-FFF2-40B4-BE49-F238E27FC236}">
                  <a16:creationId xmlns:a16="http://schemas.microsoft.com/office/drawing/2014/main" id="{86EE19FC-EDEE-5162-967C-EEF8D6A186B7}"/>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8" name="Freeform 13">
              <a:extLst>
                <a:ext uri="{FF2B5EF4-FFF2-40B4-BE49-F238E27FC236}">
                  <a16:creationId xmlns:a16="http://schemas.microsoft.com/office/drawing/2014/main" id="{C4EBB08C-4DB3-C506-F093-E34F58B05B5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9" name="Freeform 14">
              <a:extLst>
                <a:ext uri="{FF2B5EF4-FFF2-40B4-BE49-F238E27FC236}">
                  <a16:creationId xmlns:a16="http://schemas.microsoft.com/office/drawing/2014/main" id="{9C73121D-21FD-D8A5-9039-AD5F7D1B7A24}"/>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0" name="Freeform 16">
              <a:extLst>
                <a:ext uri="{FF2B5EF4-FFF2-40B4-BE49-F238E27FC236}">
                  <a16:creationId xmlns:a16="http://schemas.microsoft.com/office/drawing/2014/main" id="{8FF64E00-B904-34AB-04AA-40629868FA7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1" name="Freeform 18">
              <a:extLst>
                <a:ext uri="{FF2B5EF4-FFF2-40B4-BE49-F238E27FC236}">
                  <a16:creationId xmlns:a16="http://schemas.microsoft.com/office/drawing/2014/main" id="{5DEA1955-3469-048F-BE80-7866843C3BB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2" name="Freeform 20">
              <a:extLst>
                <a:ext uri="{FF2B5EF4-FFF2-40B4-BE49-F238E27FC236}">
                  <a16:creationId xmlns:a16="http://schemas.microsoft.com/office/drawing/2014/main" id="{78129D90-D0BE-9BEC-91F2-335A698F57C7}"/>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3" name="Freeform 22">
              <a:extLst>
                <a:ext uri="{FF2B5EF4-FFF2-40B4-BE49-F238E27FC236}">
                  <a16:creationId xmlns:a16="http://schemas.microsoft.com/office/drawing/2014/main" id="{461785A9-EA04-ECCE-CA69-F4213AE536D6}"/>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4" name="Freeform 23">
              <a:extLst>
                <a:ext uri="{FF2B5EF4-FFF2-40B4-BE49-F238E27FC236}">
                  <a16:creationId xmlns:a16="http://schemas.microsoft.com/office/drawing/2014/main" id="{0ABD4D30-54DD-E572-8E5C-E04D836C587E}"/>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5" name="Freeform 24">
              <a:extLst>
                <a:ext uri="{FF2B5EF4-FFF2-40B4-BE49-F238E27FC236}">
                  <a16:creationId xmlns:a16="http://schemas.microsoft.com/office/drawing/2014/main" id="{1DCE7A4B-62A5-315E-556D-7C415AD02483}"/>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6" name="Freeform 27">
              <a:extLst>
                <a:ext uri="{FF2B5EF4-FFF2-40B4-BE49-F238E27FC236}">
                  <a16:creationId xmlns:a16="http://schemas.microsoft.com/office/drawing/2014/main" id="{D10BAFD8-0575-944C-EF7D-BF0233356A9B}"/>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7" name="Freeform 31">
              <a:extLst>
                <a:ext uri="{FF2B5EF4-FFF2-40B4-BE49-F238E27FC236}">
                  <a16:creationId xmlns:a16="http://schemas.microsoft.com/office/drawing/2014/main" id="{6E083E49-91D1-ECF3-F735-8867B9520338}"/>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8" name="Freeform 32">
              <a:extLst>
                <a:ext uri="{FF2B5EF4-FFF2-40B4-BE49-F238E27FC236}">
                  <a16:creationId xmlns:a16="http://schemas.microsoft.com/office/drawing/2014/main" id="{CE9F99C7-FFD6-A87B-46D0-3E359FBE3FBE}"/>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9" name="Freeform 34">
              <a:extLst>
                <a:ext uri="{FF2B5EF4-FFF2-40B4-BE49-F238E27FC236}">
                  <a16:creationId xmlns:a16="http://schemas.microsoft.com/office/drawing/2014/main" id="{5E0F9BD7-5287-CA2D-0E0F-4EE495FFFF7F}"/>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0" name="Freeform 36">
              <a:extLst>
                <a:ext uri="{FF2B5EF4-FFF2-40B4-BE49-F238E27FC236}">
                  <a16:creationId xmlns:a16="http://schemas.microsoft.com/office/drawing/2014/main" id="{F23603E3-28ED-E39C-02C6-B4FCE1626AE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1" name="Freeform 6">
              <a:extLst>
                <a:ext uri="{FF2B5EF4-FFF2-40B4-BE49-F238E27FC236}">
                  <a16:creationId xmlns:a16="http://schemas.microsoft.com/office/drawing/2014/main" id="{D86A702B-7323-92FC-93DC-99718479B7E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2" name="Freeform 7">
              <a:extLst>
                <a:ext uri="{FF2B5EF4-FFF2-40B4-BE49-F238E27FC236}">
                  <a16:creationId xmlns:a16="http://schemas.microsoft.com/office/drawing/2014/main" id="{A2F26744-EF11-DA84-47DC-C2D8C31A776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3" name="Freeform 8">
              <a:extLst>
                <a:ext uri="{FF2B5EF4-FFF2-40B4-BE49-F238E27FC236}">
                  <a16:creationId xmlns:a16="http://schemas.microsoft.com/office/drawing/2014/main" id="{D1BECC0E-0B09-7F19-25AB-B7A5DF5A4FE2}"/>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4" name="Freeform 11">
              <a:extLst>
                <a:ext uri="{FF2B5EF4-FFF2-40B4-BE49-F238E27FC236}">
                  <a16:creationId xmlns:a16="http://schemas.microsoft.com/office/drawing/2014/main" id="{3912F730-DED6-A11E-6AAA-310B625B5270}"/>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5" name="Freeform 12">
              <a:extLst>
                <a:ext uri="{FF2B5EF4-FFF2-40B4-BE49-F238E27FC236}">
                  <a16:creationId xmlns:a16="http://schemas.microsoft.com/office/drawing/2014/main" id="{8E76600B-8A3C-0E28-90C2-B5D4FEEE121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6" name="Freeform 13">
              <a:extLst>
                <a:ext uri="{FF2B5EF4-FFF2-40B4-BE49-F238E27FC236}">
                  <a16:creationId xmlns:a16="http://schemas.microsoft.com/office/drawing/2014/main" id="{F0D4F8E5-7746-4160-8254-3C26F9F6F295}"/>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7" name="Freeform 14">
              <a:extLst>
                <a:ext uri="{FF2B5EF4-FFF2-40B4-BE49-F238E27FC236}">
                  <a16:creationId xmlns:a16="http://schemas.microsoft.com/office/drawing/2014/main" id="{82B85C57-C9C2-AD86-BB23-D5DEB5865975}"/>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8" name="Freeform 16">
              <a:extLst>
                <a:ext uri="{FF2B5EF4-FFF2-40B4-BE49-F238E27FC236}">
                  <a16:creationId xmlns:a16="http://schemas.microsoft.com/office/drawing/2014/main" id="{B207B756-F8A3-3FFA-E26F-627FD673D970}"/>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9" name="Freeform 18">
              <a:extLst>
                <a:ext uri="{FF2B5EF4-FFF2-40B4-BE49-F238E27FC236}">
                  <a16:creationId xmlns:a16="http://schemas.microsoft.com/office/drawing/2014/main" id="{2D42510A-2632-7333-B9CA-3BEE9BF7BD2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0" name="Freeform 20">
              <a:extLst>
                <a:ext uri="{FF2B5EF4-FFF2-40B4-BE49-F238E27FC236}">
                  <a16:creationId xmlns:a16="http://schemas.microsoft.com/office/drawing/2014/main" id="{7A4805C7-D80A-12AD-FD55-DD7300BE56FA}"/>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1" name="Freeform 22">
              <a:extLst>
                <a:ext uri="{FF2B5EF4-FFF2-40B4-BE49-F238E27FC236}">
                  <a16:creationId xmlns:a16="http://schemas.microsoft.com/office/drawing/2014/main" id="{A5084067-E767-0ACE-E282-D25F079199D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23">
              <a:extLst>
                <a:ext uri="{FF2B5EF4-FFF2-40B4-BE49-F238E27FC236}">
                  <a16:creationId xmlns:a16="http://schemas.microsoft.com/office/drawing/2014/main" id="{E8864083-E2C4-ADCF-2C30-E4E7EA863725}"/>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24">
              <a:extLst>
                <a:ext uri="{FF2B5EF4-FFF2-40B4-BE49-F238E27FC236}">
                  <a16:creationId xmlns:a16="http://schemas.microsoft.com/office/drawing/2014/main" id="{D264D325-32DC-FF82-5556-07E7A0DB1A0E}"/>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4" name="Freeform 26">
              <a:extLst>
                <a:ext uri="{FF2B5EF4-FFF2-40B4-BE49-F238E27FC236}">
                  <a16:creationId xmlns:a16="http://schemas.microsoft.com/office/drawing/2014/main" id="{4F5EAAD7-C68E-3909-336A-0518B21BD406}"/>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5" name="Freeform 27">
              <a:extLst>
                <a:ext uri="{FF2B5EF4-FFF2-40B4-BE49-F238E27FC236}">
                  <a16:creationId xmlns:a16="http://schemas.microsoft.com/office/drawing/2014/main" id="{DA5FE498-08A3-0D90-1413-E2A896EFD8A6}"/>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6" name="Freeform 29">
              <a:extLst>
                <a:ext uri="{FF2B5EF4-FFF2-40B4-BE49-F238E27FC236}">
                  <a16:creationId xmlns:a16="http://schemas.microsoft.com/office/drawing/2014/main" id="{4F44F023-15AC-842A-0418-5F740CD257A5}"/>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FD70181D-5B91-E7F5-BD97-2C7CB6483ED2}"/>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7483DEBB-395A-0C00-C0DC-56117B574248}"/>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9" name="Freeform 37">
              <a:extLst>
                <a:ext uri="{FF2B5EF4-FFF2-40B4-BE49-F238E27FC236}">
                  <a16:creationId xmlns:a16="http://schemas.microsoft.com/office/drawing/2014/main" id="{043F3BBE-D404-994F-1653-5968DE586AE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0" name="Freeform 23">
              <a:extLst>
                <a:ext uri="{FF2B5EF4-FFF2-40B4-BE49-F238E27FC236}">
                  <a16:creationId xmlns:a16="http://schemas.microsoft.com/office/drawing/2014/main" id="{3B093408-0CEE-5AFC-6ACE-4D0B13F6F6A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81" name="Rectangle 80">
            <a:extLst>
              <a:ext uri="{FF2B5EF4-FFF2-40B4-BE49-F238E27FC236}">
                <a16:creationId xmlns:a16="http://schemas.microsoft.com/office/drawing/2014/main" id="{849B2D5B-55E0-9CFB-F899-6E6EAFFB35E8}"/>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557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blip>
          <a:stretch>
            <a:fillRect/>
          </a:stretch>
        </p:blipFill>
        <p:spPr>
          <a:xfrm>
            <a:off x="1646503" y="1352704"/>
            <a:ext cx="1522858" cy="565486"/>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6541864"/>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5" name="Rectangle 4">
            <a:extLst>
              <a:ext uri="{FF2B5EF4-FFF2-40B4-BE49-F238E27FC236}">
                <a16:creationId xmlns:a16="http://schemas.microsoft.com/office/drawing/2014/main" id="{5BAF6253-F264-24D0-A4F9-AE9AA17A0D97}"/>
              </a:ext>
            </a:extLst>
          </p:cNvPr>
          <p:cNvSpPr/>
          <p:nvPr/>
        </p:nvSpPr>
        <p:spPr>
          <a:xfrm>
            <a:off x="4292388" y="708660"/>
            <a:ext cx="7602961" cy="6621061"/>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Google Shape;121;p15">
            <a:extLst>
              <a:ext uri="{FF2B5EF4-FFF2-40B4-BE49-F238E27FC236}">
                <a16:creationId xmlns:a16="http://schemas.microsoft.com/office/drawing/2014/main" id="{E9F75631-33D1-12AA-B150-0E1A6937DDAC}"/>
              </a:ext>
            </a:extLst>
          </p:cNvPr>
          <p:cNvSpPr txBox="1"/>
          <p:nvPr/>
        </p:nvSpPr>
        <p:spPr>
          <a:xfrm>
            <a:off x="4569225" y="1881250"/>
            <a:ext cx="7008567"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Which was your favourite Settle activity from the last two lessons? </a:t>
            </a: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Use it to start your lesson today.</a:t>
            </a:r>
          </a:p>
        </p:txBody>
      </p:sp>
      <p:sp>
        <p:nvSpPr>
          <p:cNvPr id="15" name="TextBox 14">
            <a:extLst>
              <a:ext uri="{FF2B5EF4-FFF2-40B4-BE49-F238E27FC236}">
                <a16:creationId xmlns:a16="http://schemas.microsoft.com/office/drawing/2014/main" id="{9668C335-D958-351C-EC2E-D5487C6B9736}"/>
              </a:ext>
            </a:extLst>
          </p:cNvPr>
          <p:cNvSpPr txBox="1"/>
          <p:nvPr/>
        </p:nvSpPr>
        <p:spPr>
          <a:xfrm>
            <a:off x="4556186" y="923960"/>
            <a:ext cx="2731838" cy="646331"/>
          </a:xfrm>
          <a:prstGeom prst="rect">
            <a:avLst/>
          </a:prstGeom>
          <a:noFill/>
        </p:spPr>
        <p:txBody>
          <a:bodyPr wrap="none" rtlCol="0">
            <a:spAutoFit/>
          </a:bodyPr>
          <a:lstStyle/>
          <a:p>
            <a:pPr algn="ctr"/>
            <a:r>
              <a:rPr lang="en-GB" sz="3600" b="1" dirty="0">
                <a:solidFill>
                  <a:srgbClr val="313E53"/>
                </a:solidFill>
                <a:latin typeface="Playfair Display" panose="00000500000000000000" pitchFamily="2" charset="0"/>
              </a:rPr>
              <a:t>You choose!</a:t>
            </a:r>
          </a:p>
        </p:txBody>
      </p:sp>
      <p:pic>
        <p:nvPicPr>
          <p:cNvPr id="18" name="Google Shape;119;p15">
            <a:extLst>
              <a:ext uri="{FF2B5EF4-FFF2-40B4-BE49-F238E27FC236}">
                <a16:creationId xmlns:a16="http://schemas.microsoft.com/office/drawing/2014/main" id="{1E03A795-3EF8-69D3-B267-000090C65329}"/>
              </a:ext>
            </a:extLst>
          </p:cNvPr>
          <p:cNvPicPr preferRelativeResize="0"/>
          <p:nvPr/>
        </p:nvPicPr>
        <p:blipFill>
          <a:blip r:embed="rId16">
            <a:alphaModFix/>
          </a:blip>
          <a:stretch>
            <a:fillRect/>
          </a:stretch>
        </p:blipFill>
        <p:spPr>
          <a:xfrm>
            <a:off x="4624572" y="1618084"/>
            <a:ext cx="3519523" cy="110296"/>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086788" y="1467392"/>
            <a:ext cx="1092327"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ettle</a:t>
            </a:r>
            <a:endParaRPr sz="2400" i="1" dirty="0">
              <a:solidFill>
                <a:schemeClr val="dk1"/>
              </a:solidFill>
              <a:latin typeface="Playfair Display" panose="00000500000000000000" pitchFamily="2" charset="0"/>
              <a:ea typeface="Montserrat Medium"/>
              <a:cs typeface="Montserrat Medium"/>
              <a:sym typeface="Montserrat Medium"/>
            </a:endParaRPr>
          </a:p>
        </p:txBody>
      </p:sp>
      <p:pic>
        <p:nvPicPr>
          <p:cNvPr id="10" name="Picture 9" descr="A child reading a book&#10;&#10;Description automatically generated">
            <a:extLst>
              <a:ext uri="{FF2B5EF4-FFF2-40B4-BE49-F238E27FC236}">
                <a16:creationId xmlns:a16="http://schemas.microsoft.com/office/drawing/2014/main" id="{FA7FC9AE-2D83-59F6-8BA2-7DC936D90BEC}"/>
              </a:ext>
            </a:extLst>
          </p:cNvPr>
          <p:cNvPicPr>
            <a:picLocks noChangeAspect="1"/>
          </p:cNvPicPr>
          <p:nvPr/>
        </p:nvPicPr>
        <p:blipFill>
          <a:blip r:embed="rId17">
            <a:extLst>
              <a:ext uri="{28A0092B-C50C-407E-A947-70E740481C1C}">
                <a14:useLocalDpi xmlns:a14="http://schemas.microsoft.com/office/drawing/2010/main" val="0"/>
              </a:ext>
            </a:extLst>
          </a:blip>
          <a:srcRect l="21453" t="11981" r="15752" b="21543"/>
          <a:stretch/>
        </p:blipFill>
        <p:spPr>
          <a:xfrm>
            <a:off x="7761586" y="3964006"/>
            <a:ext cx="3197917" cy="2393280"/>
          </a:xfrm>
          <a:prstGeom prst="rect">
            <a:avLst/>
          </a:prstGeom>
        </p:spPr>
      </p:pic>
    </p:spTree>
    <p:extLst>
      <p:ext uri="{BB962C8B-B14F-4D97-AF65-F5344CB8AC3E}">
        <p14:creationId xmlns:p14="http://schemas.microsoft.com/office/powerpoint/2010/main" val="3190761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B6991-42F8-DFA3-CE6E-A8F8A721234A}"/>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C5770AA2-E819-A273-8462-84100427D029}"/>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16E84C57-6401-86AB-C0D9-46A594C40659}"/>
              </a:ext>
            </a:extLst>
          </p:cNvPr>
          <p:cNvPicPr preferRelativeResize="0"/>
          <p:nvPr/>
        </p:nvPicPr>
        <p:blipFill>
          <a:blip r:embed="rId4">
            <a:alphaModFix/>
          </a:blip>
          <a:stretch>
            <a:fillRect/>
          </a:stretch>
        </p:blipFill>
        <p:spPr>
          <a:xfrm>
            <a:off x="1629915" y="3017627"/>
            <a:ext cx="1621966" cy="635877"/>
          </a:xfrm>
          <a:prstGeom prst="rect">
            <a:avLst/>
          </a:prstGeom>
          <a:noFill/>
          <a:ln>
            <a:noFill/>
          </a:ln>
        </p:spPr>
      </p:pic>
      <p:pic>
        <p:nvPicPr>
          <p:cNvPr id="4" name="Google Shape;110;p15">
            <a:extLst>
              <a:ext uri="{FF2B5EF4-FFF2-40B4-BE49-F238E27FC236}">
                <a16:creationId xmlns:a16="http://schemas.microsoft.com/office/drawing/2014/main" id="{D1E51DAE-D96D-9B91-2301-D652FD8BFCE2}"/>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B4B97AE9-5E39-775F-73E3-7CF589C238CF}"/>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2A732F9F-7542-5117-F963-AA28E9037A97}"/>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BAE0BB7E-398A-12B4-C4E0-384E683C9D18}"/>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3E8D0852-E1BF-E6B7-2B49-4CE486B0DAF7}"/>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6507F6B8-86EA-A5E0-160E-83395F9B155F}"/>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33AB4AB-7925-0B0B-7C31-64B8C9A2FC7B}"/>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CC0BFF7E-BB8E-C960-2CAE-5C0915549D6B}"/>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9C5D82E4-F731-5F61-455C-F46D04BDA29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FFAED18F-A17D-CD7C-EF36-E22653741AFB}"/>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383825C8-BABC-98D8-B09B-33CEFB25D9C9}"/>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E723C84C-7C4C-76B2-B785-6D524A113F4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A698D459-7ECC-F6FE-843C-8FFFDF928F8C}"/>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6138E77E-56CE-20F3-8EBB-05A01A62CCB2}"/>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8CA1AF3E-CDF8-160A-5FE4-3A0114C46A8C}"/>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26D1C097-668E-59DB-F1B8-3E3355559D4E}"/>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C4DAF669-086A-2995-38BF-906CB0F456D6}"/>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7E3D8BC9-B0BE-F5E6-0197-D6E4A28AE099}"/>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01329D57-4679-2EEB-A026-F08735704975}"/>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C7B83CE8-1EF8-164B-7BEF-1ED1D694AEF8}"/>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2B26B7D3-DD7C-4C7F-B89F-55A5B3B71875}"/>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2F99C772-3804-2CEC-BAB8-C22C20136310}"/>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D27C336B-F079-8FB3-A0D0-263657C569A7}"/>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48E0D191-4997-25C0-F0D4-C8342A35FDF8}"/>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433C6998-6944-8D94-491D-5A8357923B4A}"/>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86F75DB6-4C18-15B3-74FE-ACD0C95F34E4}"/>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3EB9479C-9CA9-6BB2-1292-06BFA1FFF6E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D1039E7-64CB-50FA-F794-1839B2E6D422}"/>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9F13A8A2-3B79-6809-5AA2-E4B73EC2D5FA}"/>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66794C13-852E-3B35-F020-3C75F563D6DA}"/>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96723A6A-A1A8-92B2-7A91-E2B130A97EBE}"/>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1FA62826-C63C-4F98-72E9-FD1510D352E9}"/>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113F6071-8827-F4DD-05B3-61E3BDD46483}"/>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76D5F969-7F23-DFD0-3264-3C2CC481C2DF}"/>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BE33DA27-F56D-DD67-63FE-9AF9373CDDC8}"/>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61B50773-6DE2-36F5-6BA6-399F0E686B40}"/>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040228EE-C82F-7062-16FF-C15560BA00AD}"/>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0A0BEEC2-5BC4-0FAB-6112-B0CA159FC246}"/>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0955A786-1401-C714-D5C0-823C8F37C57A}"/>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0819957-B78C-F3AA-37C1-4FB0CE1FFBDB}"/>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10E3C7DF-B0CD-F75B-4511-F368D734A17B}"/>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13EDC436-8BC0-8702-83A7-7B1D0D79A5D1}"/>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31F19E3B-227C-F124-AEBC-B24C47FCA5B5}"/>
              </a:ext>
            </a:extLst>
          </p:cNvPr>
          <p:cNvSpPr txBox="1"/>
          <p:nvPr/>
        </p:nvSpPr>
        <p:spPr>
          <a:xfrm>
            <a:off x="3176396" y="3095400"/>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bjective</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2A59414A-6AD4-D4FC-C86A-60FC0732CA24}"/>
              </a:ext>
            </a:extLst>
          </p:cNvPr>
          <p:cNvSpPr/>
          <p:nvPr/>
        </p:nvSpPr>
        <p:spPr>
          <a:xfrm>
            <a:off x="4798362" y="594360"/>
            <a:ext cx="6997469" cy="67207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8A9CB809-A1C8-B428-4F6C-338A51696D5E}"/>
              </a:ext>
            </a:extLst>
          </p:cNvPr>
          <p:cNvSpPr txBox="1"/>
          <p:nvPr/>
        </p:nvSpPr>
        <p:spPr>
          <a:xfrm>
            <a:off x="5039687" y="1384477"/>
            <a:ext cx="6334230" cy="2802427"/>
          </a:xfrm>
          <a:prstGeom prst="rect">
            <a:avLst/>
          </a:prstGeom>
          <a:noFill/>
          <a:ln>
            <a:noFill/>
          </a:ln>
        </p:spPr>
        <p:txBody>
          <a:bodyPr spcFirstLastPara="1" wrap="square" lIns="91425" tIns="91425" rIns="91425" bIns="91425" anchor="t" anchorCtr="0">
            <a:noAutofit/>
          </a:bodyPr>
          <a:lstStyle/>
          <a:p>
            <a:pPr lvl="0">
              <a:lnSpc>
                <a:spcPct val="107000"/>
              </a:lnSpc>
            </a:pPr>
            <a:r>
              <a:rPr lang="en-GB" sz="2400" dirty="0">
                <a:solidFill>
                  <a:srgbClr val="000000"/>
                </a:solidFill>
                <a:latin typeface="Montserrat" panose="00000500000000000000" pitchFamily="2" charset="0"/>
                <a:ea typeface="Aptos" panose="020B0004020202020204" pitchFamily="34" charset="0"/>
                <a:cs typeface="Times New Roman" panose="02020603050405020304" pitchFamily="18" charset="0"/>
              </a:rPr>
              <a:t>Reflecting on our learning:</a:t>
            </a:r>
          </a:p>
          <a:p>
            <a:pPr lvl="0">
              <a:lnSpc>
                <a:spcPct val="107000"/>
              </a:lnSpc>
            </a:pPr>
            <a:endParaRPr lang="en-GB" sz="2400" dirty="0">
              <a:solidFill>
                <a:srgbClr val="000000"/>
              </a:solidFill>
              <a:effectLst/>
              <a:latin typeface="Montserrat" panose="00000500000000000000" pitchFamily="2" charset="0"/>
              <a:ea typeface="Aptos" panose="020B0004020202020204" pitchFamily="34" charset="0"/>
              <a:cs typeface="Times New Roman" panose="02020603050405020304" pitchFamily="18" charset="0"/>
            </a:endParaRPr>
          </a:p>
          <a:p>
            <a:pPr lvl="0">
              <a:lnSpc>
                <a:spcPct val="107000"/>
              </a:lnSpc>
            </a:pPr>
            <a:r>
              <a:rPr lang="en-GB" sz="2400" dirty="0">
                <a:solidFill>
                  <a:srgbClr val="000000"/>
                </a:solidFill>
                <a:effectLst/>
                <a:latin typeface="Montserrat" panose="00000500000000000000" pitchFamily="2" charset="0"/>
                <a:ea typeface="Aptos" panose="020B0004020202020204" pitchFamily="34" charset="0"/>
                <a:cs typeface="Times New Roman" panose="02020603050405020304" pitchFamily="18" charset="0"/>
              </a:rPr>
              <a:t>I can describe some of the ways war can affect children, including their human rights </a:t>
            </a:r>
          </a:p>
          <a:p>
            <a:pPr lvl="0">
              <a:lnSpc>
                <a:spcPct val="107000"/>
              </a:lnSpc>
            </a:pPr>
            <a:endParaRPr lang="en-GB" sz="2400" kern="100" dirty="0">
              <a:solidFill>
                <a:srgbClr val="000000"/>
              </a:solidFill>
              <a:latin typeface="Montserrat" panose="00000500000000000000" pitchFamily="2" charset="0"/>
              <a:ea typeface="Aptos" panose="020B0004020202020204" pitchFamily="34" charset="0"/>
              <a:cs typeface="Times New Roman" panose="02020603050405020304" pitchFamily="18" charset="0"/>
            </a:endParaRPr>
          </a:p>
          <a:p>
            <a:pPr>
              <a:lnSpc>
                <a:spcPct val="107000"/>
              </a:lnSpc>
            </a:pPr>
            <a:r>
              <a:rPr lang="en-GB" sz="2400" dirty="0">
                <a:solidFill>
                  <a:srgbClr val="000000"/>
                </a:solidFill>
                <a:effectLst/>
                <a:latin typeface="Montserrat" panose="00000500000000000000" pitchFamily="2" charset="0"/>
                <a:ea typeface="Aptos" panose="020B0004020202020204" pitchFamily="34" charset="0"/>
                <a:cs typeface="Times New Roman" panose="02020603050405020304" pitchFamily="18" charset="0"/>
              </a:rPr>
              <a:t>I can explain how to be a good neighbour and how to get </a:t>
            </a:r>
          </a:p>
          <a:p>
            <a:pPr>
              <a:lnSpc>
                <a:spcPct val="107000"/>
              </a:lnSpc>
            </a:pPr>
            <a:r>
              <a:rPr lang="en-GB" sz="2400" dirty="0">
                <a:solidFill>
                  <a:srgbClr val="000000"/>
                </a:solidFill>
                <a:effectLst/>
                <a:latin typeface="Montserrat" panose="00000500000000000000" pitchFamily="2" charset="0"/>
                <a:ea typeface="Aptos" panose="020B0004020202020204" pitchFamily="34" charset="0"/>
                <a:cs typeface="Times New Roman" panose="02020603050405020304" pitchFamily="18" charset="0"/>
              </a:rPr>
              <a:t>help in my neighbourhood. </a:t>
            </a:r>
            <a:endPar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nSpc>
                <a:spcPct val="107000"/>
              </a:lnSpc>
            </a:pPr>
            <a:endParaRPr lang="en-GB" sz="2400"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48" name="Freeform 3">
            <a:extLst>
              <a:ext uri="{FF2B5EF4-FFF2-40B4-BE49-F238E27FC236}">
                <a16:creationId xmlns:a16="http://schemas.microsoft.com/office/drawing/2014/main" id="{2625604B-CBF9-5EEC-DE2B-8B3C4E110CEE}"/>
              </a:ext>
            </a:extLst>
          </p:cNvPr>
          <p:cNvSpPr/>
          <p:nvPr/>
        </p:nvSpPr>
        <p:spPr>
          <a:xfrm rot="21312372">
            <a:off x="7460745" y="422551"/>
            <a:ext cx="2086086" cy="470332"/>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Tree>
    <p:extLst>
      <p:ext uri="{BB962C8B-B14F-4D97-AF65-F5344CB8AC3E}">
        <p14:creationId xmlns:p14="http://schemas.microsoft.com/office/powerpoint/2010/main" val="4043908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blip>
          <a:stretch>
            <a:fillRect/>
          </a:stretch>
        </p:blipFill>
        <p:spPr>
          <a:xfrm>
            <a:off x="1642069" y="2058801"/>
            <a:ext cx="1575534" cy="667200"/>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8738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22566" y="2161929"/>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a:solidFill>
                  <a:schemeClr val="dk1"/>
                </a:solidFill>
                <a:latin typeface="Playfair Display" panose="00000500000000000000" pitchFamily="2" charset="0"/>
                <a:ea typeface="Montserrat Medium"/>
                <a:cs typeface="Montserrat Medium"/>
                <a:sym typeface="Montserrat Medium"/>
              </a:rPr>
              <a:t>raining</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2F68E704-8308-AB9F-D0C1-249665EB45D4}"/>
              </a:ext>
            </a:extLst>
          </p:cNvPr>
          <p:cNvSpPr/>
          <p:nvPr/>
        </p:nvSpPr>
        <p:spPr>
          <a:xfrm>
            <a:off x="4403387" y="959027"/>
            <a:ext cx="7422853" cy="6204605"/>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21;p15">
            <a:extLst>
              <a:ext uri="{FF2B5EF4-FFF2-40B4-BE49-F238E27FC236}">
                <a16:creationId xmlns:a16="http://schemas.microsoft.com/office/drawing/2014/main" id="{1286208D-20B1-57B8-4880-2750B213B54A}"/>
              </a:ext>
            </a:extLst>
          </p:cNvPr>
          <p:cNvSpPr txBox="1"/>
          <p:nvPr/>
        </p:nvSpPr>
        <p:spPr>
          <a:xfrm>
            <a:off x="4621213" y="1997215"/>
            <a:ext cx="6997929" cy="3800392"/>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lang="en-US"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Which emotions and feelings have we found in the story?</a:t>
            </a:r>
          </a:p>
          <a:p>
            <a:pPr marL="0" lvl="0" indent="0" rtl="0">
              <a:lnSpc>
                <a:spcPct val="115000"/>
              </a:lnSpc>
              <a:spcBef>
                <a:spcPts val="0"/>
              </a:spcBef>
              <a:spcAft>
                <a:spcPts val="0"/>
              </a:spcAft>
              <a:buNone/>
            </a:pPr>
            <a:endParaRPr lang="en-US"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Can you explain what each one means?</a:t>
            </a:r>
            <a:endParaRPr lang="en-GB" sz="2500" dirty="0">
              <a:solidFill>
                <a:srgbClr val="313E53"/>
              </a:solidFill>
              <a:latin typeface="Montserrat" panose="00000500000000000000" pitchFamily="2" charset="0"/>
              <a:ea typeface="Montserrat Medium"/>
              <a:cs typeface="Montserrat Medium"/>
              <a:sym typeface="Montserrat Medium"/>
            </a:endParaRPr>
          </a:p>
        </p:txBody>
      </p:sp>
      <p:sp>
        <p:nvSpPr>
          <p:cNvPr id="10" name="TextBox 9">
            <a:extLst>
              <a:ext uri="{FF2B5EF4-FFF2-40B4-BE49-F238E27FC236}">
                <a16:creationId xmlns:a16="http://schemas.microsoft.com/office/drawing/2014/main" id="{622B1552-EB5A-9739-5DC0-4EB4C6225F47}"/>
              </a:ext>
            </a:extLst>
          </p:cNvPr>
          <p:cNvSpPr txBox="1"/>
          <p:nvPr/>
        </p:nvSpPr>
        <p:spPr>
          <a:xfrm>
            <a:off x="4579732" y="1117423"/>
            <a:ext cx="4926349"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Emotional Vocabulary</a:t>
            </a:r>
            <a:endParaRPr lang="en-GB" sz="3600" b="1" dirty="0">
              <a:solidFill>
                <a:srgbClr val="313E53"/>
              </a:solidFill>
              <a:latin typeface="Playfair Display" panose="00000500000000000000" pitchFamily="2" charset="0"/>
            </a:endParaRPr>
          </a:p>
        </p:txBody>
      </p:sp>
      <p:pic>
        <p:nvPicPr>
          <p:cNvPr id="11" name="Google Shape;119;p15">
            <a:extLst>
              <a:ext uri="{FF2B5EF4-FFF2-40B4-BE49-F238E27FC236}">
                <a16:creationId xmlns:a16="http://schemas.microsoft.com/office/drawing/2014/main" id="{C59D76D3-EEB8-ED95-F1FB-3D6403666626}"/>
              </a:ext>
            </a:extLst>
          </p:cNvPr>
          <p:cNvPicPr preferRelativeResize="0"/>
          <p:nvPr/>
        </p:nvPicPr>
        <p:blipFill>
          <a:blip r:embed="rId16">
            <a:alphaModFix/>
          </a:blip>
          <a:stretch>
            <a:fillRect/>
          </a:stretch>
        </p:blipFill>
        <p:spPr>
          <a:xfrm>
            <a:off x="4659287" y="1779656"/>
            <a:ext cx="3519523" cy="138533"/>
          </a:xfrm>
          <a:prstGeom prst="rect">
            <a:avLst/>
          </a:prstGeom>
          <a:noFill/>
          <a:ln>
            <a:noFill/>
          </a:ln>
        </p:spPr>
      </p:pic>
      <p:grpSp>
        <p:nvGrpSpPr>
          <p:cNvPr id="47" name="Group 46">
            <a:extLst>
              <a:ext uri="{FF2B5EF4-FFF2-40B4-BE49-F238E27FC236}">
                <a16:creationId xmlns:a16="http://schemas.microsoft.com/office/drawing/2014/main" id="{4303E6B4-D965-355B-9A03-2AEF1B4E3173}"/>
              </a:ext>
            </a:extLst>
          </p:cNvPr>
          <p:cNvGrpSpPr/>
          <p:nvPr/>
        </p:nvGrpSpPr>
        <p:grpSpPr>
          <a:xfrm>
            <a:off x="5146701" y="5137286"/>
            <a:ext cx="5946952" cy="1523374"/>
            <a:chOff x="4626324" y="5367027"/>
            <a:chExt cx="5946952" cy="1523374"/>
          </a:xfrm>
        </p:grpSpPr>
        <p:pic>
          <p:nvPicPr>
            <p:cNvPr id="13" name="Picture 12">
              <a:extLst>
                <a:ext uri="{FF2B5EF4-FFF2-40B4-BE49-F238E27FC236}">
                  <a16:creationId xmlns:a16="http://schemas.microsoft.com/office/drawing/2014/main" id="{CBCE6825-0C19-F1DF-528E-1495877A1C82}"/>
                </a:ext>
              </a:extLst>
            </p:cNvPr>
            <p:cNvPicPr>
              <a:picLocks noChangeAspect="1"/>
            </p:cNvPicPr>
            <p:nvPr/>
          </p:nvPicPr>
          <p:blipFill rotWithShape="1">
            <a:blip r:embed="rId17"/>
            <a:srcRect l="73791" b="60634"/>
            <a:stretch/>
          </p:blipFill>
          <p:spPr>
            <a:xfrm>
              <a:off x="8507265" y="5367027"/>
              <a:ext cx="1082708" cy="1468768"/>
            </a:xfrm>
            <a:prstGeom prst="rect">
              <a:avLst/>
            </a:prstGeom>
          </p:spPr>
        </p:pic>
        <p:pic>
          <p:nvPicPr>
            <p:cNvPr id="14" name="Picture 13">
              <a:extLst>
                <a:ext uri="{FF2B5EF4-FFF2-40B4-BE49-F238E27FC236}">
                  <a16:creationId xmlns:a16="http://schemas.microsoft.com/office/drawing/2014/main" id="{C1B9545F-212E-58CD-44AF-73550C06F1F7}"/>
                </a:ext>
              </a:extLst>
            </p:cNvPr>
            <p:cNvPicPr>
              <a:picLocks noChangeAspect="1"/>
            </p:cNvPicPr>
            <p:nvPr/>
          </p:nvPicPr>
          <p:blipFill rotWithShape="1">
            <a:blip r:embed="rId18"/>
            <a:srcRect l="51154" t="51183" r="27600" b="9629"/>
            <a:stretch/>
          </p:blipFill>
          <p:spPr>
            <a:xfrm rot="597784">
              <a:off x="5713098" y="5466417"/>
              <a:ext cx="872472" cy="1293037"/>
            </a:xfrm>
            <a:prstGeom prst="rect">
              <a:avLst/>
            </a:prstGeom>
          </p:spPr>
        </p:pic>
        <p:pic>
          <p:nvPicPr>
            <p:cNvPr id="16" name="Picture 15">
              <a:extLst>
                <a:ext uri="{FF2B5EF4-FFF2-40B4-BE49-F238E27FC236}">
                  <a16:creationId xmlns:a16="http://schemas.microsoft.com/office/drawing/2014/main" id="{F42909A9-5FC5-1523-C05A-2C5DD473F078}"/>
                </a:ext>
              </a:extLst>
            </p:cNvPr>
            <p:cNvPicPr>
              <a:picLocks noChangeAspect="1"/>
            </p:cNvPicPr>
            <p:nvPr/>
          </p:nvPicPr>
          <p:blipFill rotWithShape="1">
            <a:blip r:embed="rId17"/>
            <a:srcRect l="51967" t="51223" r="28910" b="8921"/>
            <a:stretch/>
          </p:blipFill>
          <p:spPr>
            <a:xfrm rot="644935">
              <a:off x="7638050" y="5482490"/>
              <a:ext cx="821918" cy="1300751"/>
            </a:xfrm>
            <a:prstGeom prst="rect">
              <a:avLst/>
            </a:prstGeom>
          </p:spPr>
        </p:pic>
        <p:pic>
          <p:nvPicPr>
            <p:cNvPr id="17" name="Picture 16">
              <a:extLst>
                <a:ext uri="{FF2B5EF4-FFF2-40B4-BE49-F238E27FC236}">
                  <a16:creationId xmlns:a16="http://schemas.microsoft.com/office/drawing/2014/main" id="{769F6418-E671-9DED-E99F-CE88EEA813DC}"/>
                </a:ext>
              </a:extLst>
            </p:cNvPr>
            <p:cNvPicPr>
              <a:picLocks noChangeAspect="1"/>
            </p:cNvPicPr>
            <p:nvPr/>
          </p:nvPicPr>
          <p:blipFill rotWithShape="1">
            <a:blip r:embed="rId18"/>
            <a:srcRect t="48627" r="74499" b="8291"/>
            <a:stretch/>
          </p:blipFill>
          <p:spPr>
            <a:xfrm rot="21149046">
              <a:off x="9490568" y="5393278"/>
              <a:ext cx="1082708" cy="1497123"/>
            </a:xfrm>
            <a:prstGeom prst="rect">
              <a:avLst/>
            </a:prstGeom>
          </p:spPr>
        </p:pic>
        <p:pic>
          <p:nvPicPr>
            <p:cNvPr id="45" name="Picture 44">
              <a:extLst>
                <a:ext uri="{FF2B5EF4-FFF2-40B4-BE49-F238E27FC236}">
                  <a16:creationId xmlns:a16="http://schemas.microsoft.com/office/drawing/2014/main" id="{88CF35F1-65BB-0973-DF94-16D1B46F1DAE}"/>
                </a:ext>
              </a:extLst>
            </p:cNvPr>
            <p:cNvPicPr>
              <a:picLocks noChangeAspect="1"/>
            </p:cNvPicPr>
            <p:nvPr/>
          </p:nvPicPr>
          <p:blipFill rotWithShape="1">
            <a:blip r:embed="rId17"/>
            <a:srcRect l="-1" r="77605" b="60445"/>
            <a:stretch/>
          </p:blipFill>
          <p:spPr>
            <a:xfrm rot="21215629">
              <a:off x="4626324" y="5433402"/>
              <a:ext cx="940186" cy="1329952"/>
            </a:xfrm>
            <a:prstGeom prst="rect">
              <a:avLst/>
            </a:prstGeom>
          </p:spPr>
        </p:pic>
        <p:pic>
          <p:nvPicPr>
            <p:cNvPr id="46" name="Picture 45">
              <a:extLst>
                <a:ext uri="{FF2B5EF4-FFF2-40B4-BE49-F238E27FC236}">
                  <a16:creationId xmlns:a16="http://schemas.microsoft.com/office/drawing/2014/main" id="{31C5898B-3865-C420-AAE2-B7F022B8FD1F}"/>
                </a:ext>
              </a:extLst>
            </p:cNvPr>
            <p:cNvPicPr>
              <a:picLocks noChangeAspect="1"/>
            </p:cNvPicPr>
            <p:nvPr/>
          </p:nvPicPr>
          <p:blipFill rotWithShape="1">
            <a:blip r:embed="rId18"/>
            <a:srcRect l="75981" b="60769"/>
            <a:stretch/>
          </p:blipFill>
          <p:spPr>
            <a:xfrm rot="21148997">
              <a:off x="6653033" y="5456625"/>
              <a:ext cx="936320" cy="1357952"/>
            </a:xfrm>
            <a:prstGeom prst="rect">
              <a:avLst/>
            </a:prstGeom>
          </p:spPr>
        </p:pic>
      </p:grpSp>
    </p:spTree>
    <p:extLst>
      <p:ext uri="{BB962C8B-B14F-4D97-AF65-F5344CB8AC3E}">
        <p14:creationId xmlns:p14="http://schemas.microsoft.com/office/powerpoint/2010/main" val="3393345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2">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3">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4">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5">
            <a:alphaModFix/>
          </a:blip>
          <a:stretch>
            <a:fillRect/>
          </a:stretch>
        </p:blipFill>
        <p:spPr>
          <a:xfrm>
            <a:off x="1657611" y="3790535"/>
            <a:ext cx="1608654" cy="626569"/>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6">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92309" y="3915856"/>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ead</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47033" y="649204"/>
            <a:ext cx="7672144"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365476" y="2001778"/>
            <a:ext cx="6334230"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Can you summarise the story to your partner?</a:t>
            </a:r>
          </a:p>
          <a:p>
            <a:pPr lvl="0">
              <a:lnSpc>
                <a:spcPct val="107000"/>
              </a:lnSpc>
              <a:spcAft>
                <a:spcPts val="800"/>
              </a:spcAft>
            </a:pP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What were the key parts in the story?</a:t>
            </a:r>
          </a:p>
          <a:p>
            <a:pPr lvl="0">
              <a:lnSpc>
                <a:spcPct val="107000"/>
              </a:lnSpc>
              <a:spcAft>
                <a:spcPts val="800"/>
              </a:spcAft>
            </a:pP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nSpc>
                <a:spcPct val="107000"/>
              </a:lnSpc>
              <a:spcAft>
                <a:spcPts val="800"/>
              </a:spcAft>
            </a:pPr>
            <a:endParaRPr lang="en-GB" sz="2500"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217455" y="744824"/>
            <a:ext cx="4652236" cy="646331"/>
          </a:xfrm>
          <a:prstGeom prst="rect">
            <a:avLst/>
          </a:prstGeom>
          <a:noFill/>
        </p:spPr>
        <p:txBody>
          <a:bodyPr wrap="none" rtlCol="0">
            <a:spAutoFit/>
          </a:bodyPr>
          <a:lstStyle/>
          <a:p>
            <a:pPr algn="ctr"/>
            <a:r>
              <a:rPr lang="en-US" sz="3600" b="1" dirty="0" err="1">
                <a:solidFill>
                  <a:srgbClr val="313E53"/>
                </a:solidFill>
                <a:latin typeface="Playfair Display" panose="00000500000000000000" pitchFamily="2" charset="0"/>
              </a:rPr>
              <a:t>Summarise</a:t>
            </a:r>
            <a:r>
              <a:rPr lang="en-US" sz="3600" b="1" dirty="0">
                <a:solidFill>
                  <a:srgbClr val="313E53"/>
                </a:solidFill>
                <a:latin typeface="Playfair Display" panose="00000500000000000000" pitchFamily="2" charset="0"/>
              </a:rPr>
              <a:t> the Story</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5">
            <a:alphaModFix/>
          </a:blip>
          <a:stretch>
            <a:fillRect/>
          </a:stretch>
        </p:blipFill>
        <p:spPr>
          <a:xfrm>
            <a:off x="4183371" y="1410369"/>
            <a:ext cx="3519523" cy="138533"/>
          </a:xfrm>
          <a:prstGeom prst="rect">
            <a:avLst/>
          </a:prstGeom>
          <a:noFill/>
          <a:ln>
            <a:noFill/>
          </a:ln>
        </p:spPr>
      </p:pic>
      <p:pic>
        <p:nvPicPr>
          <p:cNvPr id="10" name="Picture 9" descr="A child reading a book&#10;&#10;Description automatically generated">
            <a:extLst>
              <a:ext uri="{FF2B5EF4-FFF2-40B4-BE49-F238E27FC236}">
                <a16:creationId xmlns:a16="http://schemas.microsoft.com/office/drawing/2014/main" id="{6308CEE2-0777-58CC-0CE3-0FEBE43DA0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40699" y="3990539"/>
            <a:ext cx="3869396" cy="2735491"/>
          </a:xfrm>
          <a:prstGeom prst="rect">
            <a:avLst/>
          </a:prstGeom>
        </p:spPr>
      </p:pic>
    </p:spTree>
    <p:extLst>
      <p:ext uri="{BB962C8B-B14F-4D97-AF65-F5344CB8AC3E}">
        <p14:creationId xmlns:p14="http://schemas.microsoft.com/office/powerpoint/2010/main" val="2873332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3905671"/>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3887084" y="654694"/>
            <a:ext cx="7838321"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58B9AB1F-B753-A912-4424-AA7ABC7BCD2D}"/>
              </a:ext>
            </a:extLst>
          </p:cNvPr>
          <p:cNvSpPr txBox="1"/>
          <p:nvPr/>
        </p:nvSpPr>
        <p:spPr>
          <a:xfrm>
            <a:off x="4381138" y="758694"/>
            <a:ext cx="7196653" cy="646331"/>
          </a:xfrm>
          <a:prstGeom prst="rect">
            <a:avLst/>
          </a:prstGeom>
          <a:noFill/>
        </p:spPr>
        <p:txBody>
          <a:bodyPr wrap="square" rtlCol="0">
            <a:spAutoFit/>
          </a:bodyPr>
          <a:lstStyle/>
          <a:p>
            <a:r>
              <a:rPr lang="en-US" sz="3600" b="1">
                <a:solidFill>
                  <a:srgbClr val="313E53"/>
                </a:solidFill>
                <a:latin typeface="Playfair Display" panose="00000500000000000000" pitchFamily="2" charset="0"/>
              </a:rPr>
              <a:t>Class Discussion</a:t>
            </a: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469646" y="1425003"/>
            <a:ext cx="3519523" cy="138533"/>
          </a:xfrm>
          <a:prstGeom prst="rect">
            <a:avLst/>
          </a:prstGeom>
          <a:noFill/>
          <a:ln>
            <a:noFill/>
          </a:ln>
        </p:spPr>
      </p:pic>
      <p:sp>
        <p:nvSpPr>
          <p:cNvPr id="11" name="TextBox 10">
            <a:extLst>
              <a:ext uri="{FF2B5EF4-FFF2-40B4-BE49-F238E27FC236}">
                <a16:creationId xmlns:a16="http://schemas.microsoft.com/office/drawing/2014/main" id="{FD16B75A-5E15-AAD3-28C9-30CCF9229EC3}"/>
              </a:ext>
            </a:extLst>
          </p:cNvPr>
          <p:cNvSpPr txBox="1"/>
          <p:nvPr/>
        </p:nvSpPr>
        <p:spPr>
          <a:xfrm>
            <a:off x="4252892" y="1897649"/>
            <a:ext cx="7783342" cy="3970318"/>
          </a:xfrm>
          <a:prstGeom prst="rect">
            <a:avLst/>
          </a:prstGeom>
          <a:noFill/>
        </p:spPr>
        <p:txBody>
          <a:bodyPr wrap="square" rtlCol="0">
            <a:spAutoFit/>
          </a:bodyPr>
          <a:lstStyle/>
          <a:p>
            <a:r>
              <a:rPr lang="en-GB" dirty="0">
                <a:latin typeface="Montserrat" panose="00000500000000000000" pitchFamily="2" charset="0"/>
              </a:rPr>
              <a:t>Which activities/discussions did you learn the most from?</a:t>
            </a:r>
          </a:p>
          <a:p>
            <a:endParaRPr lang="en-GB" dirty="0">
              <a:latin typeface="Montserrat" panose="00000500000000000000" pitchFamily="2" charset="0"/>
            </a:endParaRPr>
          </a:p>
          <a:p>
            <a:r>
              <a:rPr lang="en-GB" dirty="0">
                <a:latin typeface="Montserrat" panose="00000500000000000000" pitchFamily="2" charset="0"/>
              </a:rPr>
              <a:t>Is there anything that could have made this unit better? </a:t>
            </a:r>
          </a:p>
          <a:p>
            <a:endParaRPr lang="en-GB" dirty="0">
              <a:latin typeface="Montserrat" panose="00000500000000000000" pitchFamily="2" charset="0"/>
            </a:endParaRPr>
          </a:p>
          <a:p>
            <a:r>
              <a:rPr lang="en-GB" dirty="0">
                <a:latin typeface="Montserrat" panose="00000500000000000000" pitchFamily="2" charset="0"/>
              </a:rPr>
              <a:t>Was there anything you didn’t enjoy about this unit? Why?</a:t>
            </a:r>
          </a:p>
          <a:p>
            <a:endParaRPr lang="en-GB" dirty="0">
              <a:latin typeface="Montserrat" panose="00000500000000000000" pitchFamily="2" charset="0"/>
            </a:endParaRPr>
          </a:p>
          <a:p>
            <a:r>
              <a:rPr lang="en-GB" dirty="0">
                <a:latin typeface="Montserrat" panose="00000500000000000000" pitchFamily="2" charset="0"/>
              </a:rPr>
              <a:t>Which were the best activities in the unit?  Why?</a:t>
            </a:r>
          </a:p>
          <a:p>
            <a:endParaRPr lang="en-GB" dirty="0">
              <a:latin typeface="Montserrat" panose="00000500000000000000" pitchFamily="2" charset="0"/>
            </a:endParaRPr>
          </a:p>
          <a:p>
            <a:r>
              <a:rPr lang="en-GB" dirty="0">
                <a:latin typeface="Montserrat" panose="00000500000000000000" pitchFamily="2" charset="0"/>
              </a:rPr>
              <a:t>Have you learnt anything in this unit about wellbeing that you didn’t already know? </a:t>
            </a:r>
          </a:p>
          <a:p>
            <a:endParaRPr lang="en-GB" dirty="0">
              <a:latin typeface="Montserrat" panose="00000500000000000000" pitchFamily="2" charset="0"/>
            </a:endParaRPr>
          </a:p>
          <a:p>
            <a:r>
              <a:rPr lang="en-GB" dirty="0">
                <a:latin typeface="Montserrat" panose="00000500000000000000" pitchFamily="2" charset="0"/>
              </a:rPr>
              <a:t>Help us share your achievements!</a:t>
            </a:r>
          </a:p>
          <a:p>
            <a:r>
              <a:rPr lang="en-GB" dirty="0">
                <a:latin typeface="Montserrat" panose="00000500000000000000" pitchFamily="2" charset="0"/>
              </a:rPr>
              <a:t>Is there anything you have done or learning as part of this unit that you would like us to shout about on our social media? </a:t>
            </a:r>
          </a:p>
        </p:txBody>
      </p:sp>
    </p:spTree>
    <p:extLst>
      <p:ext uri="{BB962C8B-B14F-4D97-AF65-F5344CB8AC3E}">
        <p14:creationId xmlns:p14="http://schemas.microsoft.com/office/powerpoint/2010/main" val="4156763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3017209"/>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3887084" y="654694"/>
            <a:ext cx="7838321"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469646" y="1758291"/>
            <a:ext cx="7073022" cy="2802427"/>
          </a:xfrm>
          <a:prstGeom prst="rect">
            <a:avLst/>
          </a:prstGeom>
          <a:noFill/>
          <a:ln>
            <a:noFill/>
          </a:ln>
        </p:spPr>
        <p:txBody>
          <a:bodyPr spcFirstLastPara="1" wrap="square" lIns="91425" tIns="91425" rIns="91425" bIns="91425" anchor="t" anchorCtr="0">
            <a:noAutofit/>
          </a:bodyPr>
          <a:lstStyle/>
          <a:p>
            <a:endParaRPr lang="en-US" sz="2500">
              <a:latin typeface="Montserrat" panose="00000500000000000000" pitchFamily="2" charset="0"/>
            </a:endParaRPr>
          </a:p>
          <a:p>
            <a:endParaRPr lang="en-US" sz="2500">
              <a:effectLst/>
              <a:latin typeface="Montserrat" panose="00000500000000000000" pitchFamily="2" charset="0"/>
            </a:endParaRPr>
          </a:p>
          <a:p>
            <a:endParaRPr lang="en-US" sz="2500">
              <a:latin typeface="Montserrat" panose="00000500000000000000" pitchFamily="2" charset="0"/>
            </a:endParaRPr>
          </a:p>
          <a:p>
            <a:endParaRPr lang="en-US" sz="2500">
              <a:effectLst/>
              <a:latin typeface="Montserrat" panose="00000500000000000000" pitchFamily="2" charset="0"/>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183660" y="770656"/>
            <a:ext cx="7196653" cy="646331"/>
          </a:xfrm>
          <a:prstGeom prst="rect">
            <a:avLst/>
          </a:prstGeom>
          <a:noFill/>
        </p:spPr>
        <p:txBody>
          <a:bodyPr wrap="square" lIns="91440" tIns="45720" rIns="91440" bIns="45720" rtlCol="0" anchor="t">
            <a:spAutoFit/>
          </a:bodyPr>
          <a:lstStyle/>
          <a:p>
            <a:r>
              <a:rPr lang="en-US" sz="3600" b="1" dirty="0">
                <a:solidFill>
                  <a:srgbClr val="313E53"/>
                </a:solidFill>
                <a:latin typeface="Playfair Display"/>
              </a:rPr>
              <a:t>Pupil review of learning</a:t>
            </a:r>
            <a:endParaRPr lang="en-US"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469646" y="1425003"/>
            <a:ext cx="3519523" cy="138533"/>
          </a:xfrm>
          <a:prstGeom prst="rect">
            <a:avLst/>
          </a:prstGeom>
          <a:noFill/>
          <a:ln>
            <a:noFill/>
          </a:ln>
        </p:spPr>
      </p:pic>
      <p:sp>
        <p:nvSpPr>
          <p:cNvPr id="5" name="TextBox 4">
            <a:extLst>
              <a:ext uri="{FF2B5EF4-FFF2-40B4-BE49-F238E27FC236}">
                <a16:creationId xmlns:a16="http://schemas.microsoft.com/office/drawing/2014/main" id="{282C6762-A48F-8558-9652-A384AB3B4D30}"/>
              </a:ext>
            </a:extLst>
          </p:cNvPr>
          <p:cNvSpPr txBox="1"/>
          <p:nvPr/>
        </p:nvSpPr>
        <p:spPr>
          <a:xfrm>
            <a:off x="4183660" y="1778887"/>
            <a:ext cx="6718210" cy="1200329"/>
          </a:xfrm>
          <a:prstGeom prst="rect">
            <a:avLst/>
          </a:prstGeom>
          <a:noFill/>
        </p:spPr>
        <p:txBody>
          <a:bodyPr wrap="square" rtlCol="0">
            <a:spAutoFit/>
          </a:bodyPr>
          <a:lstStyle/>
          <a:p>
            <a:r>
              <a:rPr lang="en-GB" dirty="0">
                <a:latin typeface="Montserrat" panose="00000500000000000000" pitchFamily="2" charset="0"/>
              </a:rPr>
              <a:t>Please summarise children’s answers here:</a:t>
            </a:r>
          </a:p>
          <a:p>
            <a:endParaRPr lang="en-GB" dirty="0">
              <a:latin typeface="Montserrat" panose="00000500000000000000" pitchFamily="2" charset="0"/>
            </a:endParaRPr>
          </a:p>
          <a:p>
            <a:r>
              <a:rPr lang="en-GB" dirty="0">
                <a:latin typeface="Montserrat" panose="00000500000000000000" pitchFamily="2" charset="0"/>
                <a:hlinkClick r:id="rId17"/>
              </a:rPr>
              <a:t>https://forms.office.com/e/gv0UsCJeTy</a:t>
            </a:r>
            <a:r>
              <a:rPr lang="en-GB" dirty="0">
                <a:latin typeface="Montserrat" panose="00000500000000000000" pitchFamily="2" charset="0"/>
              </a:rPr>
              <a:t>  </a:t>
            </a:r>
            <a:endParaRPr lang="en-GB" sz="3600" b="1" dirty="0">
              <a:solidFill>
                <a:srgbClr val="3380A3"/>
              </a:solidFill>
              <a:latin typeface="Playfair Display" panose="00000500000000000000" pitchFamily="2" charset="0"/>
            </a:endParaRPr>
          </a:p>
          <a:p>
            <a:endParaRPr lang="en-GB" dirty="0"/>
          </a:p>
        </p:txBody>
      </p:sp>
      <p:pic>
        <p:nvPicPr>
          <p:cNvPr id="12" name="Picture 11">
            <a:extLst>
              <a:ext uri="{FF2B5EF4-FFF2-40B4-BE49-F238E27FC236}">
                <a16:creationId xmlns:a16="http://schemas.microsoft.com/office/drawing/2014/main" id="{77765B82-344D-9505-646A-E0E254E0B9B3}"/>
              </a:ext>
            </a:extLst>
          </p:cNvPr>
          <p:cNvPicPr>
            <a:picLocks noChangeAspect="1"/>
          </p:cNvPicPr>
          <p:nvPr/>
        </p:nvPicPr>
        <p:blipFill>
          <a:blip r:embed="rId18"/>
          <a:stretch>
            <a:fillRect/>
          </a:stretch>
        </p:blipFill>
        <p:spPr>
          <a:xfrm>
            <a:off x="6172790" y="2958551"/>
            <a:ext cx="3065467" cy="3065467"/>
          </a:xfrm>
          <a:prstGeom prst="rect">
            <a:avLst/>
          </a:prstGeom>
        </p:spPr>
      </p:pic>
    </p:spTree>
    <p:extLst>
      <p:ext uri="{BB962C8B-B14F-4D97-AF65-F5344CB8AC3E}">
        <p14:creationId xmlns:p14="http://schemas.microsoft.com/office/powerpoint/2010/main" val="1761991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650146"/>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649204"/>
            <a:ext cx="7838321"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363778" y="1836629"/>
            <a:ext cx="7073022" cy="4727604"/>
          </a:xfrm>
          <a:prstGeom prst="rect">
            <a:avLst/>
          </a:prstGeom>
          <a:noFill/>
          <a:ln>
            <a:noFill/>
          </a:ln>
        </p:spPr>
        <p:txBody>
          <a:bodyPr spcFirstLastPara="1" wrap="square" lIns="91425" tIns="91425" rIns="91425" bIns="91425" anchor="t" anchorCtr="0">
            <a:noAutofit/>
          </a:bodyPr>
          <a:lstStyle/>
          <a:p>
            <a:r>
              <a:rPr lang="en-US">
                <a:effectLst/>
                <a:latin typeface="Montserrat" panose="00000500000000000000" pitchFamily="2" charset="0"/>
              </a:rPr>
              <a:t>Please complete the review here:</a:t>
            </a:r>
          </a:p>
          <a:p>
            <a:endParaRPr lang="en-US">
              <a:latin typeface="Montserrat" panose="00000500000000000000" pitchFamily="2" charset="0"/>
            </a:endParaRPr>
          </a:p>
          <a:p>
            <a:r>
              <a:rPr lang="en-US">
                <a:effectLst/>
                <a:latin typeface="Montserrat" panose="00000500000000000000" pitchFamily="2" charset="0"/>
                <a:hlinkClick r:id="rId16"/>
              </a:rPr>
              <a:t>https://forms.office.com/e/ePQtyxzyY8</a:t>
            </a:r>
            <a:r>
              <a:rPr lang="en-US">
                <a:effectLst/>
                <a:latin typeface="Montserrat" panose="00000500000000000000" pitchFamily="2" charset="0"/>
              </a:rPr>
              <a:t> </a:t>
            </a:r>
          </a:p>
          <a:p>
            <a:endParaRPr lang="en-US" sz="2500">
              <a:latin typeface="Montserrat" panose="00000500000000000000" pitchFamily="2" charset="0"/>
            </a:endParaRPr>
          </a:p>
          <a:p>
            <a:endParaRPr lang="en-US" sz="2500">
              <a:effectLst/>
              <a:latin typeface="Montserrat" panose="00000500000000000000" pitchFamily="2" charset="0"/>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314601" y="769551"/>
            <a:ext cx="6896324" cy="646331"/>
          </a:xfrm>
          <a:prstGeom prst="rect">
            <a:avLst/>
          </a:prstGeom>
          <a:noFill/>
        </p:spPr>
        <p:txBody>
          <a:bodyPr wrap="square" rtlCol="0">
            <a:spAutoFit/>
          </a:bodyPr>
          <a:lstStyle/>
          <a:p>
            <a:r>
              <a:rPr lang="en-US" sz="3600" b="1" dirty="0">
                <a:solidFill>
                  <a:srgbClr val="313E53"/>
                </a:solidFill>
                <a:latin typeface="Playfair Display" panose="00000500000000000000" pitchFamily="2" charset="0"/>
              </a:rPr>
              <a:t>Teacher review of learning</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7">
            <a:alphaModFix/>
          </a:blip>
          <a:stretch>
            <a:fillRect/>
          </a:stretch>
        </p:blipFill>
        <p:spPr>
          <a:xfrm>
            <a:off x="4469646" y="1425003"/>
            <a:ext cx="3519523" cy="138533"/>
          </a:xfrm>
          <a:prstGeom prst="rect">
            <a:avLst/>
          </a:prstGeom>
          <a:noFill/>
          <a:ln>
            <a:noFill/>
          </a:ln>
        </p:spPr>
      </p:pic>
      <p:pic>
        <p:nvPicPr>
          <p:cNvPr id="5" name="Picture 4">
            <a:extLst>
              <a:ext uri="{FF2B5EF4-FFF2-40B4-BE49-F238E27FC236}">
                <a16:creationId xmlns:a16="http://schemas.microsoft.com/office/drawing/2014/main" id="{6D9EBFCD-5BD0-A110-10F9-77BCEBD7251F}"/>
              </a:ext>
            </a:extLst>
          </p:cNvPr>
          <p:cNvPicPr>
            <a:picLocks noChangeAspect="1"/>
          </p:cNvPicPr>
          <p:nvPr/>
        </p:nvPicPr>
        <p:blipFill>
          <a:blip r:embed="rId18"/>
          <a:stretch>
            <a:fillRect/>
          </a:stretch>
        </p:blipFill>
        <p:spPr>
          <a:xfrm>
            <a:off x="6288864" y="2955289"/>
            <a:ext cx="3046620" cy="3046620"/>
          </a:xfrm>
          <a:prstGeom prst="rect">
            <a:avLst/>
          </a:prstGeom>
        </p:spPr>
      </p:pic>
    </p:spTree>
    <p:extLst>
      <p:ext uri="{BB962C8B-B14F-4D97-AF65-F5344CB8AC3E}">
        <p14:creationId xmlns:p14="http://schemas.microsoft.com/office/powerpoint/2010/main" val="1871393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D09D-A027-3C61-E5F2-359E7746B61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E5026D4-0F84-4B44-7911-CB52088335C7}"/>
              </a:ext>
            </a:extLst>
          </p:cNvPr>
          <p:cNvSpPr txBox="1"/>
          <p:nvPr/>
        </p:nvSpPr>
        <p:spPr>
          <a:xfrm>
            <a:off x="3173571" y="913064"/>
            <a:ext cx="5844857" cy="784830"/>
          </a:xfrm>
          <a:prstGeom prst="rect">
            <a:avLst/>
          </a:prstGeom>
          <a:noFill/>
        </p:spPr>
        <p:txBody>
          <a:bodyPr wrap="square" rtlCol="0">
            <a:spAutoFit/>
          </a:bodyPr>
          <a:lstStyle/>
          <a:p>
            <a:pPr algn="ctr"/>
            <a:r>
              <a:rPr lang="en-US" sz="4500" b="1" dirty="0">
                <a:solidFill>
                  <a:srgbClr val="313E53"/>
                </a:solidFill>
                <a:latin typeface="Montserrat" panose="00000500000000000000" pitchFamily="2" charset="0"/>
              </a:rPr>
              <a:t>Ground Rules</a:t>
            </a:r>
            <a:endParaRPr lang="en-GB" sz="4500" b="1" dirty="0">
              <a:solidFill>
                <a:srgbClr val="313E53"/>
              </a:solidFill>
              <a:latin typeface="Montserrat" panose="00000500000000000000" pitchFamily="2" charset="0"/>
            </a:endParaRPr>
          </a:p>
        </p:txBody>
      </p:sp>
      <p:grpSp>
        <p:nvGrpSpPr>
          <p:cNvPr id="5" name="Group 4">
            <a:extLst>
              <a:ext uri="{FF2B5EF4-FFF2-40B4-BE49-F238E27FC236}">
                <a16:creationId xmlns:a16="http://schemas.microsoft.com/office/drawing/2014/main" id="{B098E8F3-0743-A5BA-2EE5-BCB0D9E923BE}"/>
              </a:ext>
            </a:extLst>
          </p:cNvPr>
          <p:cNvGrpSpPr/>
          <p:nvPr/>
        </p:nvGrpSpPr>
        <p:grpSpPr>
          <a:xfrm>
            <a:off x="-2193707" y="-7371956"/>
            <a:ext cx="3536973" cy="16382144"/>
            <a:chOff x="-2126387" y="-8825546"/>
            <a:chExt cx="3536973" cy="16382144"/>
          </a:xfrm>
        </p:grpSpPr>
        <p:sp>
          <p:nvSpPr>
            <p:cNvPr id="43" name="Freeform 6">
              <a:extLst>
                <a:ext uri="{FF2B5EF4-FFF2-40B4-BE49-F238E27FC236}">
                  <a16:creationId xmlns:a16="http://schemas.microsoft.com/office/drawing/2014/main" id="{17BB9239-AE90-A9EC-A303-6A117016EED5}"/>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2EF5DB81-8359-2256-6383-154992B401B2}"/>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8556CAF5-07AA-7FC9-1734-B2FB7726C12B}"/>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6" name="Freeform 11">
              <a:extLst>
                <a:ext uri="{FF2B5EF4-FFF2-40B4-BE49-F238E27FC236}">
                  <a16:creationId xmlns:a16="http://schemas.microsoft.com/office/drawing/2014/main" id="{083CD504-91E5-C6B3-5DE7-636C3969CF08}"/>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7" name="Freeform 12">
              <a:extLst>
                <a:ext uri="{FF2B5EF4-FFF2-40B4-BE49-F238E27FC236}">
                  <a16:creationId xmlns:a16="http://schemas.microsoft.com/office/drawing/2014/main" id="{E226980A-D125-53EC-BDB5-05D2F567BAD5}"/>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8" name="Freeform 13">
              <a:extLst>
                <a:ext uri="{FF2B5EF4-FFF2-40B4-BE49-F238E27FC236}">
                  <a16:creationId xmlns:a16="http://schemas.microsoft.com/office/drawing/2014/main" id="{4DFD8109-A9C9-2B88-A7FB-8B5042B866AB}"/>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9" name="Freeform 14">
              <a:extLst>
                <a:ext uri="{FF2B5EF4-FFF2-40B4-BE49-F238E27FC236}">
                  <a16:creationId xmlns:a16="http://schemas.microsoft.com/office/drawing/2014/main" id="{E8B46612-A3CE-28B1-1B73-003BCAB7398A}"/>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0" name="Freeform 16">
              <a:extLst>
                <a:ext uri="{FF2B5EF4-FFF2-40B4-BE49-F238E27FC236}">
                  <a16:creationId xmlns:a16="http://schemas.microsoft.com/office/drawing/2014/main" id="{306ADECD-D208-7822-5BBC-A846A5B69846}"/>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1" name="Freeform 18">
              <a:extLst>
                <a:ext uri="{FF2B5EF4-FFF2-40B4-BE49-F238E27FC236}">
                  <a16:creationId xmlns:a16="http://schemas.microsoft.com/office/drawing/2014/main" id="{1216930F-EB86-A924-1004-116D5213E1BD}"/>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2" name="Freeform 20">
              <a:extLst>
                <a:ext uri="{FF2B5EF4-FFF2-40B4-BE49-F238E27FC236}">
                  <a16:creationId xmlns:a16="http://schemas.microsoft.com/office/drawing/2014/main" id="{9A5AA786-C741-7165-6B67-786BEA947A40}"/>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3" name="Freeform 22">
              <a:extLst>
                <a:ext uri="{FF2B5EF4-FFF2-40B4-BE49-F238E27FC236}">
                  <a16:creationId xmlns:a16="http://schemas.microsoft.com/office/drawing/2014/main" id="{51EE4AF0-4FDC-AA9B-C488-990B04E8858D}"/>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4" name="Freeform 23">
              <a:extLst>
                <a:ext uri="{FF2B5EF4-FFF2-40B4-BE49-F238E27FC236}">
                  <a16:creationId xmlns:a16="http://schemas.microsoft.com/office/drawing/2014/main" id="{E7254577-D30D-3555-BC5B-D49AA5EF06B9}"/>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5" name="Freeform 24">
              <a:extLst>
                <a:ext uri="{FF2B5EF4-FFF2-40B4-BE49-F238E27FC236}">
                  <a16:creationId xmlns:a16="http://schemas.microsoft.com/office/drawing/2014/main" id="{BBB79FD2-E738-E507-C2D2-0E4B19B5A625}"/>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6" name="Freeform 27">
              <a:extLst>
                <a:ext uri="{FF2B5EF4-FFF2-40B4-BE49-F238E27FC236}">
                  <a16:creationId xmlns:a16="http://schemas.microsoft.com/office/drawing/2014/main" id="{A9885E42-8FBF-083B-E516-6165511879E9}"/>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7" name="Freeform 31">
              <a:extLst>
                <a:ext uri="{FF2B5EF4-FFF2-40B4-BE49-F238E27FC236}">
                  <a16:creationId xmlns:a16="http://schemas.microsoft.com/office/drawing/2014/main" id="{EFBFEE38-E37C-414E-735F-BF8ECE9E260C}"/>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8" name="Freeform 32">
              <a:extLst>
                <a:ext uri="{FF2B5EF4-FFF2-40B4-BE49-F238E27FC236}">
                  <a16:creationId xmlns:a16="http://schemas.microsoft.com/office/drawing/2014/main" id="{2E29D703-98FA-AD47-69A8-AACC9761AE7D}"/>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9" name="Freeform 34">
              <a:extLst>
                <a:ext uri="{FF2B5EF4-FFF2-40B4-BE49-F238E27FC236}">
                  <a16:creationId xmlns:a16="http://schemas.microsoft.com/office/drawing/2014/main" id="{69BBFAEE-CC40-E6F9-F44F-B2E5110426D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0" name="Freeform 36">
              <a:extLst>
                <a:ext uri="{FF2B5EF4-FFF2-40B4-BE49-F238E27FC236}">
                  <a16:creationId xmlns:a16="http://schemas.microsoft.com/office/drawing/2014/main" id="{93087682-148C-66D0-7A97-8890EC9DC2D7}"/>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1" name="Freeform 6">
              <a:extLst>
                <a:ext uri="{FF2B5EF4-FFF2-40B4-BE49-F238E27FC236}">
                  <a16:creationId xmlns:a16="http://schemas.microsoft.com/office/drawing/2014/main" id="{C58FCD34-AD61-861E-1BC3-F9CC1FB688B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2" name="Freeform 7">
              <a:extLst>
                <a:ext uri="{FF2B5EF4-FFF2-40B4-BE49-F238E27FC236}">
                  <a16:creationId xmlns:a16="http://schemas.microsoft.com/office/drawing/2014/main" id="{FA362E8F-7AAB-0CCF-5C17-30AA2C1D7E20}"/>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3" name="Freeform 8">
              <a:extLst>
                <a:ext uri="{FF2B5EF4-FFF2-40B4-BE49-F238E27FC236}">
                  <a16:creationId xmlns:a16="http://schemas.microsoft.com/office/drawing/2014/main" id="{87771035-A964-DA9C-7E5F-4C9B67DBB0F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4" name="Freeform 11">
              <a:extLst>
                <a:ext uri="{FF2B5EF4-FFF2-40B4-BE49-F238E27FC236}">
                  <a16:creationId xmlns:a16="http://schemas.microsoft.com/office/drawing/2014/main" id="{30E0A0D5-AA64-5A7E-E08E-2CAFC8398AA6}"/>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5" name="Freeform 12">
              <a:extLst>
                <a:ext uri="{FF2B5EF4-FFF2-40B4-BE49-F238E27FC236}">
                  <a16:creationId xmlns:a16="http://schemas.microsoft.com/office/drawing/2014/main" id="{A7F7D6EE-83A6-8150-2793-07A7342218FC}"/>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6" name="Freeform 13">
              <a:extLst>
                <a:ext uri="{FF2B5EF4-FFF2-40B4-BE49-F238E27FC236}">
                  <a16:creationId xmlns:a16="http://schemas.microsoft.com/office/drawing/2014/main" id="{894B3359-B705-5B9D-7411-704CA6BDABD1}"/>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7" name="Freeform 14">
              <a:extLst>
                <a:ext uri="{FF2B5EF4-FFF2-40B4-BE49-F238E27FC236}">
                  <a16:creationId xmlns:a16="http://schemas.microsoft.com/office/drawing/2014/main" id="{8B32B3FA-E425-7A56-F26E-B917AD816303}"/>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8" name="Freeform 16">
              <a:extLst>
                <a:ext uri="{FF2B5EF4-FFF2-40B4-BE49-F238E27FC236}">
                  <a16:creationId xmlns:a16="http://schemas.microsoft.com/office/drawing/2014/main" id="{24457186-E9D2-2695-B8A2-94BB412DE72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9" name="Freeform 18">
              <a:extLst>
                <a:ext uri="{FF2B5EF4-FFF2-40B4-BE49-F238E27FC236}">
                  <a16:creationId xmlns:a16="http://schemas.microsoft.com/office/drawing/2014/main" id="{A1337155-F4D9-5078-CBEA-80BEB87EEE5E}"/>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0" name="Freeform 20">
              <a:extLst>
                <a:ext uri="{FF2B5EF4-FFF2-40B4-BE49-F238E27FC236}">
                  <a16:creationId xmlns:a16="http://schemas.microsoft.com/office/drawing/2014/main" id="{97E455D0-923D-3933-E26C-99818E982BEC}"/>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1" name="Freeform 22">
              <a:extLst>
                <a:ext uri="{FF2B5EF4-FFF2-40B4-BE49-F238E27FC236}">
                  <a16:creationId xmlns:a16="http://schemas.microsoft.com/office/drawing/2014/main" id="{9512C200-E5A1-1310-A509-4E2FF647A287}"/>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2" name="Freeform 23">
              <a:extLst>
                <a:ext uri="{FF2B5EF4-FFF2-40B4-BE49-F238E27FC236}">
                  <a16:creationId xmlns:a16="http://schemas.microsoft.com/office/drawing/2014/main" id="{CB7E797B-5A80-ECF4-14FC-8F87359E7C56}"/>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3" name="Freeform 24">
              <a:extLst>
                <a:ext uri="{FF2B5EF4-FFF2-40B4-BE49-F238E27FC236}">
                  <a16:creationId xmlns:a16="http://schemas.microsoft.com/office/drawing/2014/main" id="{8A6427C0-2FF2-2EB0-EF50-B6990FF7B032}"/>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4" name="Freeform 26">
              <a:extLst>
                <a:ext uri="{FF2B5EF4-FFF2-40B4-BE49-F238E27FC236}">
                  <a16:creationId xmlns:a16="http://schemas.microsoft.com/office/drawing/2014/main" id="{28C91749-C82C-6EE3-4C74-1D2F0F2D1F52}"/>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5" name="Freeform 27">
              <a:extLst>
                <a:ext uri="{FF2B5EF4-FFF2-40B4-BE49-F238E27FC236}">
                  <a16:creationId xmlns:a16="http://schemas.microsoft.com/office/drawing/2014/main" id="{C21F1D7E-B0C9-7CB7-E948-09B921F454C9}"/>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6" name="Freeform 29">
              <a:extLst>
                <a:ext uri="{FF2B5EF4-FFF2-40B4-BE49-F238E27FC236}">
                  <a16:creationId xmlns:a16="http://schemas.microsoft.com/office/drawing/2014/main" id="{D558DF47-AB73-1724-ACCA-C5ABAB67B1FA}"/>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E8A85140-3E73-D15B-950B-6B451E4F58B2}"/>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9CAFC8E8-FCAA-1F9A-E003-3563898DE88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9" name="Freeform 37">
              <a:extLst>
                <a:ext uri="{FF2B5EF4-FFF2-40B4-BE49-F238E27FC236}">
                  <a16:creationId xmlns:a16="http://schemas.microsoft.com/office/drawing/2014/main" id="{58C61672-DC17-2C19-CB4D-B09367403C8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0" name="Freeform 23">
              <a:extLst>
                <a:ext uri="{FF2B5EF4-FFF2-40B4-BE49-F238E27FC236}">
                  <a16:creationId xmlns:a16="http://schemas.microsoft.com/office/drawing/2014/main" id="{78D371DE-CD1B-8707-2ABE-703B557C7E2F}"/>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81" name="Rectangle 80">
            <a:extLst>
              <a:ext uri="{FF2B5EF4-FFF2-40B4-BE49-F238E27FC236}">
                <a16:creationId xmlns:a16="http://schemas.microsoft.com/office/drawing/2014/main" id="{5E4BACCC-31A6-F688-3055-6BB7D884F080}"/>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hild sitting on a skateboard eating a sandwich&#10;&#10;AI-generated content may be incorrect.">
            <a:extLst>
              <a:ext uri="{FF2B5EF4-FFF2-40B4-BE49-F238E27FC236}">
                <a16:creationId xmlns:a16="http://schemas.microsoft.com/office/drawing/2014/main" id="{FC4A3EB3-89C5-FEF6-30CF-8BCC1ECB03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7900" y="3418043"/>
            <a:ext cx="5298867" cy="3746063"/>
          </a:xfrm>
          <a:prstGeom prst="rect">
            <a:avLst/>
          </a:prstGeom>
        </p:spPr>
      </p:pic>
      <p:sp>
        <p:nvSpPr>
          <p:cNvPr id="4" name="Google Shape;121;p15">
            <a:extLst>
              <a:ext uri="{FF2B5EF4-FFF2-40B4-BE49-F238E27FC236}">
                <a16:creationId xmlns:a16="http://schemas.microsoft.com/office/drawing/2014/main" id="{E10CEE79-4842-733B-EB87-65E073EA948C}"/>
              </a:ext>
            </a:extLst>
          </p:cNvPr>
          <p:cNvSpPr txBox="1"/>
          <p:nvPr/>
        </p:nvSpPr>
        <p:spPr>
          <a:xfrm>
            <a:off x="2759497" y="1886955"/>
            <a:ext cx="6997929" cy="3025773"/>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S</a:t>
            </a:r>
            <a:r>
              <a:rPr lang="en-GB" sz="2500" dirty="0">
                <a:solidFill>
                  <a:srgbClr val="313E53"/>
                </a:solidFill>
                <a:latin typeface="Montserrat" panose="00000500000000000000" pitchFamily="2" charset="0"/>
                <a:ea typeface="Montserrat Medium"/>
                <a:cs typeface="Montserrat Medium"/>
                <a:sym typeface="Montserrat Medium"/>
              </a:rPr>
              <a:t>tory Project lessons are a safe space for everyone to share their ideas.</a:t>
            </a:r>
          </a:p>
          <a:p>
            <a:pPr marL="0" lvl="0" indent="0" algn="ctr"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algn="ctr"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How can we make sure we all feel comfortable to speak? </a:t>
            </a:r>
          </a:p>
        </p:txBody>
      </p:sp>
    </p:spTree>
    <p:extLst>
      <p:ext uri="{BB962C8B-B14F-4D97-AF65-F5344CB8AC3E}">
        <p14:creationId xmlns:p14="http://schemas.microsoft.com/office/powerpoint/2010/main" val="2163010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F54C4-9040-7235-882C-57CFBE5DFB12}"/>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504ADB7F-8F71-6254-45D3-CF61EAAA0199}"/>
              </a:ext>
            </a:extLst>
          </p:cNvPr>
          <p:cNvPicPr preferRelativeResize="0"/>
          <p:nvPr/>
        </p:nvPicPr>
        <p:blipFill>
          <a:blip r:embed="rId2">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2501FE53-1510-601C-E267-3D2AAB26AE13}"/>
              </a:ext>
            </a:extLst>
          </p:cNvPr>
          <p:cNvPicPr preferRelativeResize="0"/>
          <p:nvPr/>
        </p:nvPicPr>
        <p:blipFill>
          <a:blip r:embed="rId3">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CBD2444-4590-5496-860A-A8E2F6744D06}"/>
              </a:ext>
            </a:extLst>
          </p:cNvPr>
          <p:cNvPicPr preferRelativeResize="0"/>
          <p:nvPr/>
        </p:nvPicPr>
        <p:blipFill>
          <a:blip r:embed="rId4">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B610BA4E-81DA-C6F4-6E6E-24F00D358270}"/>
              </a:ext>
            </a:extLst>
          </p:cNvPr>
          <p:cNvPicPr preferRelativeResize="0"/>
          <p:nvPr/>
        </p:nvPicPr>
        <p:blipFill>
          <a:blip r:embed="rId5">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5287850E-5002-5A21-61EE-0A71473C2844}"/>
              </a:ext>
            </a:extLst>
          </p:cNvPr>
          <p:cNvPicPr preferRelativeResize="0"/>
          <p:nvPr/>
        </p:nvPicPr>
        <p:blipFill>
          <a:blip r:embed="rId6">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E5EE27EC-0789-4DCA-8301-7F51B43A6A75}"/>
              </a:ext>
            </a:extLst>
          </p:cNvPr>
          <p:cNvSpPr/>
          <p:nvPr/>
        </p:nvSpPr>
        <p:spPr>
          <a:xfrm>
            <a:off x="3827542" y="66129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Google Shape;121;p15">
            <a:extLst>
              <a:ext uri="{FF2B5EF4-FFF2-40B4-BE49-F238E27FC236}">
                <a16:creationId xmlns:a16="http://schemas.microsoft.com/office/drawing/2014/main" id="{78A4A4F1-5960-3F92-BB4F-A61246FB1FB0}"/>
              </a:ext>
            </a:extLst>
          </p:cNvPr>
          <p:cNvSpPr txBox="1"/>
          <p:nvPr/>
        </p:nvSpPr>
        <p:spPr>
          <a:xfrm>
            <a:off x="4070455" y="2024433"/>
            <a:ext cx="6224165"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Title: </a:t>
            </a:r>
            <a:r>
              <a:rPr lang="en-GB" sz="2500" dirty="0">
                <a:solidFill>
                  <a:schemeClr val="dk1"/>
                </a:solidFill>
                <a:latin typeface="Montserrat" panose="00000500000000000000" pitchFamily="2" charset="0"/>
                <a:ea typeface="Montserrat Medium"/>
                <a:cs typeface="Montserrat Medium"/>
                <a:sym typeface="Montserrat Medium"/>
              </a:rPr>
              <a:t> Zlata’s Diary</a:t>
            </a:r>
          </a:p>
          <a:p>
            <a:pPr marL="0" lvl="0" indent="0" rtl="0">
              <a:lnSpc>
                <a:spcPct val="115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Author: </a:t>
            </a:r>
            <a:r>
              <a:rPr lang="en-GB" sz="2500" dirty="0">
                <a:latin typeface="Montserrat" panose="00000500000000000000" pitchFamily="2" charset="0"/>
                <a:ea typeface="Montserrat Medium"/>
                <a:cs typeface="Montserrat Medium"/>
                <a:sym typeface="Montserrat Medium"/>
              </a:rPr>
              <a:t>Zlata Filipovic</a:t>
            </a:r>
          </a:p>
          <a:p>
            <a:pPr>
              <a:lnSpc>
                <a:spcPct val="115000"/>
              </a:lnSpc>
            </a:pPr>
            <a:r>
              <a:rPr lang="en-GB" sz="2500" dirty="0">
                <a:solidFill>
                  <a:srgbClr val="EE9A2B"/>
                </a:solidFill>
                <a:latin typeface="Playfair Display" panose="00000500000000000000" pitchFamily="2" charset="0"/>
                <a:ea typeface="Montserrat Medium"/>
                <a:cs typeface="Montserrat Medium"/>
                <a:sym typeface="Montserrat Medium"/>
              </a:rPr>
              <a:t>ISBN Number: </a:t>
            </a:r>
            <a:r>
              <a:rPr lang="en-US" sz="2800" b="0" i="0" dirty="0">
                <a:solidFill>
                  <a:srgbClr val="0B0C0C"/>
                </a:solidFill>
                <a:effectLst/>
                <a:latin typeface="Montserrat" panose="00000500000000000000" pitchFamily="2" charset="0"/>
              </a:rPr>
              <a:t> </a:t>
            </a:r>
            <a:r>
              <a:rPr lang="en-US" sz="2400" b="0" i="0" dirty="0">
                <a:solidFill>
                  <a:srgbClr val="0B0C0C"/>
                </a:solidFill>
                <a:effectLst/>
                <a:latin typeface="Montserrat" panose="00000500000000000000" pitchFamily="2" charset="0"/>
              </a:rPr>
              <a:t>9780140374636</a:t>
            </a:r>
          </a:p>
          <a:p>
            <a:pPr>
              <a:lnSpc>
                <a:spcPct val="115000"/>
              </a:lnSpc>
            </a:pPr>
            <a:endParaRPr lang="en-GB" sz="2500" dirty="0">
              <a:solidFill>
                <a:schemeClr val="dk1"/>
              </a:solidFill>
              <a:latin typeface="Playfair Display" panose="00000500000000000000" pitchFamily="2" charset="0"/>
              <a:ea typeface="Montserrat Medium"/>
              <a:cs typeface="Montserrat Medium"/>
              <a:sym typeface="Montserrat Medium"/>
            </a:endParaRPr>
          </a:p>
        </p:txBody>
      </p:sp>
      <p:sp>
        <p:nvSpPr>
          <p:cNvPr id="16" name="TextBox 15">
            <a:extLst>
              <a:ext uri="{FF2B5EF4-FFF2-40B4-BE49-F238E27FC236}">
                <a16:creationId xmlns:a16="http://schemas.microsoft.com/office/drawing/2014/main" id="{99F83EB8-6482-5438-E275-DF0A60ADD96C}"/>
              </a:ext>
            </a:extLst>
          </p:cNvPr>
          <p:cNvSpPr txBox="1"/>
          <p:nvPr/>
        </p:nvSpPr>
        <p:spPr>
          <a:xfrm>
            <a:off x="4091340" y="1179828"/>
            <a:ext cx="2255746"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Our Book</a:t>
            </a:r>
            <a:endParaRPr lang="en-GB" sz="3600" b="1" dirty="0">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C984EAB4-733C-7640-FFB5-3A9E718EDD97}"/>
              </a:ext>
            </a:extLst>
          </p:cNvPr>
          <p:cNvPicPr preferRelativeResize="0"/>
          <p:nvPr/>
        </p:nvPicPr>
        <p:blipFill>
          <a:blip r:embed="rId7">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3AD9E561-B40D-BA03-DF25-BB8E66DF1B16}"/>
              </a:ext>
            </a:extLst>
          </p:cNvPr>
          <p:cNvGrpSpPr/>
          <p:nvPr/>
        </p:nvGrpSpPr>
        <p:grpSpPr>
          <a:xfrm>
            <a:off x="-2389817" y="-7002306"/>
            <a:ext cx="3536973" cy="16382144"/>
            <a:chOff x="-2126387" y="-8825546"/>
            <a:chExt cx="3536973" cy="16382144"/>
          </a:xfrm>
        </p:grpSpPr>
        <p:sp>
          <p:nvSpPr>
            <p:cNvPr id="20" name="Freeform 6">
              <a:extLst>
                <a:ext uri="{FF2B5EF4-FFF2-40B4-BE49-F238E27FC236}">
                  <a16:creationId xmlns:a16="http://schemas.microsoft.com/office/drawing/2014/main" id="{967AEC8A-D94B-330C-8DD2-4CC2B5FD32B1}"/>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9D5EEE9F-0D0B-91AA-688B-0728B5439C62}"/>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065C66CC-14B2-2580-D574-7EB66F99BA8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20246A18-FA17-EEC8-CDB7-BCA7D557376D}"/>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241A8A5F-A867-5B95-A01B-9DBC2EB6C424}"/>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EB206000-58A5-1EB7-5839-8B432812EBCD}"/>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5FB27CE5-C98B-30C8-D289-000EEE7CAA3B}"/>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CDC50DB3-901D-9A84-D7F0-18F178232020}"/>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0BCB2156-94E1-3AC8-8ED8-1B162261A184}"/>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DBFF741-1F4C-26EB-3588-03F4520C6AFE}"/>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FA1B6522-4C07-8B01-5682-ED2BBBB31801}"/>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F5E72C58-281C-C724-1496-8DC0AA884E9E}"/>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1E4DADD5-567B-298A-DA61-A0CAFBF38849}"/>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852EDECB-E29C-2331-A07A-EB5E8E47620A}"/>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AFCE7AF-6513-6977-C3D3-9A753BD494F7}"/>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DD33AFD8-B768-9294-EE00-43ACD2C24CAF}"/>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D1767E37-A95B-479F-1A6A-117C01851B9D}"/>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49FD328F-6498-1EFA-5AF7-0F8305A77924}"/>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528E3E03-07EF-D7D2-9FF2-6D2C50E78ABC}"/>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7AB05330-8670-F3EB-CF24-7054BD250450}"/>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93E5DC5F-5946-1882-9936-9D3A179DB3C8}"/>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4C7D2972-C345-AA19-04E9-6081A13033F9}"/>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6FBCF3AC-7F6C-BE30-834C-10BA34804D99}"/>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05B6104B-3706-24A9-F230-84B7EF28F0E0}"/>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3B06D92A-3431-1478-F096-5853399B399F}"/>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1AE877D1-4900-3EA6-5CE4-EC255149EEC1}"/>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821F370E-7D9D-BB20-10BE-0D005DAAB4DA}"/>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D7DC94C2-F495-5BAA-A3C5-1DF6DA5AAD7C}"/>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78B31053-7ABA-ED16-D349-4832002F0741}"/>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76F8E2D1-F73F-FCAB-C2E4-CAC8BA6E7580}"/>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91494D9A-E4DE-FD2A-1A29-1518F9325438}"/>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4FAF9186-F602-B183-9156-9A18CE752CAF}"/>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A6FA51DC-5714-BD95-4941-46B3B3495C97}"/>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84232229-46C0-7EE4-2407-5EB35E231A3B}"/>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41535C31-7313-010C-E0FB-334DFD500757}"/>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A3F9482E-0D8C-13D8-3D83-450305F09372}"/>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17E0BA6A-6F0B-E954-A9AE-AE764E26CAA6}"/>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A7AEAA79-EFD8-EC5C-CE39-EB4652BDCA9F}"/>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Tree>
    <p:extLst>
      <p:ext uri="{BB962C8B-B14F-4D97-AF65-F5344CB8AC3E}">
        <p14:creationId xmlns:p14="http://schemas.microsoft.com/office/powerpoint/2010/main" val="1111220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blip>
          <a:stretch>
            <a:fillRect/>
          </a:stretch>
        </p:blipFill>
        <p:spPr>
          <a:xfrm>
            <a:off x="1646503" y="1352704"/>
            <a:ext cx="1522858" cy="565486"/>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6541864"/>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5" name="Rectangle 4">
            <a:extLst>
              <a:ext uri="{FF2B5EF4-FFF2-40B4-BE49-F238E27FC236}">
                <a16:creationId xmlns:a16="http://schemas.microsoft.com/office/drawing/2014/main" id="{5BAF6253-F264-24D0-A4F9-AE9AA17A0D97}"/>
              </a:ext>
            </a:extLst>
          </p:cNvPr>
          <p:cNvSpPr/>
          <p:nvPr/>
        </p:nvSpPr>
        <p:spPr>
          <a:xfrm>
            <a:off x="4292388" y="361004"/>
            <a:ext cx="7602961" cy="696871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Google Shape;121;p15">
            <a:extLst>
              <a:ext uri="{FF2B5EF4-FFF2-40B4-BE49-F238E27FC236}">
                <a16:creationId xmlns:a16="http://schemas.microsoft.com/office/drawing/2014/main" id="{E9F75631-33D1-12AA-B150-0E1A6937DDAC}"/>
              </a:ext>
            </a:extLst>
          </p:cNvPr>
          <p:cNvSpPr txBox="1"/>
          <p:nvPr/>
        </p:nvSpPr>
        <p:spPr>
          <a:xfrm>
            <a:off x="4556186" y="1451415"/>
            <a:ext cx="6961488" cy="1678195"/>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Let’s get ready for our lesson by spending a few minutes settling ourselves…</a:t>
            </a:r>
          </a:p>
          <a:p>
            <a:pPr marL="0" lvl="0" indent="0" rtl="0">
              <a:lnSpc>
                <a:spcPct val="115000"/>
              </a:lnSpc>
              <a:spcBef>
                <a:spcPts val="0"/>
              </a:spcBef>
              <a:spcAft>
                <a:spcPts val="0"/>
              </a:spcAft>
              <a:buNone/>
            </a:pPr>
            <a:endParaRPr lang="en-US"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Close your eyes and listen to the music. </a:t>
            </a:r>
            <a:endParaRPr lang="en-GB" sz="2500" dirty="0">
              <a:solidFill>
                <a:srgbClr val="313E53"/>
              </a:solidFill>
              <a:latin typeface="Montserrat" panose="00000500000000000000" pitchFamily="2" charset="0"/>
              <a:ea typeface="Montserrat Medium"/>
              <a:cs typeface="Montserrat Medium"/>
              <a:sym typeface="Montserrat Medium"/>
            </a:endParaRPr>
          </a:p>
        </p:txBody>
      </p:sp>
      <p:sp>
        <p:nvSpPr>
          <p:cNvPr id="15" name="TextBox 14">
            <a:extLst>
              <a:ext uri="{FF2B5EF4-FFF2-40B4-BE49-F238E27FC236}">
                <a16:creationId xmlns:a16="http://schemas.microsoft.com/office/drawing/2014/main" id="{9668C335-D958-351C-EC2E-D5487C6B9736}"/>
              </a:ext>
            </a:extLst>
          </p:cNvPr>
          <p:cNvSpPr txBox="1"/>
          <p:nvPr/>
        </p:nvSpPr>
        <p:spPr>
          <a:xfrm>
            <a:off x="4406256" y="550099"/>
            <a:ext cx="3692037" cy="646331"/>
          </a:xfrm>
          <a:prstGeom prst="rect">
            <a:avLst/>
          </a:prstGeom>
          <a:noFill/>
        </p:spPr>
        <p:txBody>
          <a:bodyPr wrap="none" rtlCol="0">
            <a:spAutoFit/>
          </a:bodyPr>
          <a:lstStyle/>
          <a:p>
            <a:pPr algn="ctr"/>
            <a:r>
              <a:rPr lang="en-GB" sz="3600" b="1" dirty="0">
                <a:solidFill>
                  <a:srgbClr val="313E53"/>
                </a:solidFill>
                <a:latin typeface="Playfair Display" panose="00000500000000000000" pitchFamily="2" charset="0"/>
              </a:rPr>
              <a:t>‘5-5-5 breathing’</a:t>
            </a:r>
          </a:p>
        </p:txBody>
      </p:sp>
      <p:pic>
        <p:nvPicPr>
          <p:cNvPr id="18" name="Google Shape;119;p15">
            <a:extLst>
              <a:ext uri="{FF2B5EF4-FFF2-40B4-BE49-F238E27FC236}">
                <a16:creationId xmlns:a16="http://schemas.microsoft.com/office/drawing/2014/main" id="{1E03A795-3EF8-69D3-B267-000090C65329}"/>
              </a:ext>
            </a:extLst>
          </p:cNvPr>
          <p:cNvPicPr preferRelativeResize="0"/>
          <p:nvPr/>
        </p:nvPicPr>
        <p:blipFill>
          <a:blip r:embed="rId16">
            <a:alphaModFix/>
          </a:blip>
          <a:stretch>
            <a:fillRect/>
          </a:stretch>
        </p:blipFill>
        <p:spPr>
          <a:xfrm>
            <a:off x="4682498" y="1188531"/>
            <a:ext cx="2319193" cy="93880"/>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086788" y="1467392"/>
            <a:ext cx="1092327"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ettle</a:t>
            </a:r>
            <a:endParaRPr sz="2400" i="1" dirty="0">
              <a:solidFill>
                <a:schemeClr val="dk1"/>
              </a:solidFill>
              <a:latin typeface="Playfair Display" panose="00000500000000000000" pitchFamily="2" charset="0"/>
              <a:ea typeface="Montserrat Medium"/>
              <a:cs typeface="Montserrat Medium"/>
              <a:sym typeface="Montserrat Medium"/>
            </a:endParaRPr>
          </a:p>
        </p:txBody>
      </p:sp>
      <p:pic>
        <p:nvPicPr>
          <p:cNvPr id="9" name="Picture 8">
            <a:extLst>
              <a:ext uri="{FF2B5EF4-FFF2-40B4-BE49-F238E27FC236}">
                <a16:creationId xmlns:a16="http://schemas.microsoft.com/office/drawing/2014/main" id="{E3BA45A1-8ADE-6C5E-3607-7A8A7AB8BA5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56186" y="4673710"/>
            <a:ext cx="1097729" cy="1465749"/>
          </a:xfrm>
          <a:prstGeom prst="rect">
            <a:avLst/>
          </a:prstGeom>
        </p:spPr>
      </p:pic>
      <p:sp>
        <p:nvSpPr>
          <p:cNvPr id="8" name="Freeform 2">
            <a:extLst>
              <a:ext uri="{FF2B5EF4-FFF2-40B4-BE49-F238E27FC236}">
                <a16:creationId xmlns:a16="http://schemas.microsoft.com/office/drawing/2014/main" id="{223458F7-C8CC-92DD-73F7-8FAEF8A4EBE0}"/>
              </a:ext>
            </a:extLst>
          </p:cNvPr>
          <p:cNvSpPr/>
          <p:nvPr/>
        </p:nvSpPr>
        <p:spPr>
          <a:xfrm>
            <a:off x="8193313" y="4417104"/>
            <a:ext cx="3216818" cy="2041680"/>
          </a:xfrm>
          <a:custGeom>
            <a:avLst/>
            <a:gdLst/>
            <a:ahLst/>
            <a:cxnLst/>
            <a:rect l="l" t="t" r="r" b="b"/>
            <a:pathLst>
              <a:path w="4353612" h="2617609">
                <a:moveTo>
                  <a:pt x="0" y="0"/>
                </a:moveTo>
                <a:lnTo>
                  <a:pt x="4353612" y="0"/>
                </a:lnTo>
                <a:lnTo>
                  <a:pt x="4353612" y="2617609"/>
                </a:lnTo>
                <a:lnTo>
                  <a:pt x="0" y="261760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Tree>
    <p:extLst>
      <p:ext uri="{BB962C8B-B14F-4D97-AF65-F5344CB8AC3E}">
        <p14:creationId xmlns:p14="http://schemas.microsoft.com/office/powerpoint/2010/main" val="3651012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blip>
          <a:stretch>
            <a:fillRect/>
          </a:stretch>
        </p:blipFill>
        <p:spPr>
          <a:xfrm>
            <a:off x="1642069" y="2058801"/>
            <a:ext cx="1575534" cy="667200"/>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8738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22566" y="2161929"/>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a:solidFill>
                  <a:schemeClr val="dk1"/>
                </a:solidFill>
                <a:latin typeface="Playfair Display" panose="00000500000000000000" pitchFamily="2" charset="0"/>
                <a:ea typeface="Montserrat Medium"/>
                <a:cs typeface="Montserrat Medium"/>
                <a:sym typeface="Montserrat Medium"/>
              </a:rPr>
              <a:t>raining</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2F68E704-8308-AB9F-D0C1-249665EB45D4}"/>
              </a:ext>
            </a:extLst>
          </p:cNvPr>
          <p:cNvSpPr/>
          <p:nvPr/>
        </p:nvSpPr>
        <p:spPr>
          <a:xfrm>
            <a:off x="4403387" y="442443"/>
            <a:ext cx="7422853" cy="672119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21;p15">
            <a:extLst>
              <a:ext uri="{FF2B5EF4-FFF2-40B4-BE49-F238E27FC236}">
                <a16:creationId xmlns:a16="http://schemas.microsoft.com/office/drawing/2014/main" id="{1286208D-20B1-57B8-4880-2750B213B54A}"/>
              </a:ext>
            </a:extLst>
          </p:cNvPr>
          <p:cNvSpPr txBox="1"/>
          <p:nvPr/>
        </p:nvSpPr>
        <p:spPr>
          <a:xfrm>
            <a:off x="4644712" y="1693383"/>
            <a:ext cx="6997929" cy="1960122"/>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How do you think </a:t>
            </a:r>
            <a:r>
              <a:rPr lang="en-GB" sz="2500" dirty="0" err="1">
                <a:solidFill>
                  <a:srgbClr val="313E53"/>
                </a:solidFill>
                <a:latin typeface="Montserrat" panose="00000500000000000000" pitchFamily="2" charset="0"/>
                <a:ea typeface="Montserrat Medium"/>
                <a:cs typeface="Montserrat Medium"/>
                <a:sym typeface="Montserrat Medium"/>
              </a:rPr>
              <a:t>Zlata</a:t>
            </a:r>
            <a:r>
              <a:rPr lang="en-GB" sz="2500" dirty="0">
                <a:solidFill>
                  <a:srgbClr val="313E53"/>
                </a:solidFill>
                <a:latin typeface="Montserrat" panose="00000500000000000000" pitchFamily="2" charset="0"/>
                <a:ea typeface="Montserrat Medium"/>
                <a:cs typeface="Montserrat Medium"/>
                <a:sym typeface="Montserrat Medium"/>
              </a:rPr>
              <a:t> feels in the photo on the front cover? </a:t>
            </a: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Can you predict what will happen in the story? </a:t>
            </a:r>
          </a:p>
        </p:txBody>
      </p:sp>
      <p:sp>
        <p:nvSpPr>
          <p:cNvPr id="10" name="TextBox 9">
            <a:extLst>
              <a:ext uri="{FF2B5EF4-FFF2-40B4-BE49-F238E27FC236}">
                <a16:creationId xmlns:a16="http://schemas.microsoft.com/office/drawing/2014/main" id="{622B1552-EB5A-9739-5DC0-4EB4C6225F47}"/>
              </a:ext>
            </a:extLst>
          </p:cNvPr>
          <p:cNvSpPr txBox="1"/>
          <p:nvPr/>
        </p:nvSpPr>
        <p:spPr>
          <a:xfrm>
            <a:off x="4611927" y="672185"/>
            <a:ext cx="4926349"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Emotional Vocabulary</a:t>
            </a:r>
            <a:endParaRPr lang="en-GB" sz="3600" b="1" dirty="0">
              <a:solidFill>
                <a:srgbClr val="313E53"/>
              </a:solidFill>
              <a:latin typeface="Playfair Display" panose="00000500000000000000" pitchFamily="2" charset="0"/>
            </a:endParaRPr>
          </a:p>
        </p:txBody>
      </p:sp>
      <p:pic>
        <p:nvPicPr>
          <p:cNvPr id="11" name="Google Shape;119;p15">
            <a:extLst>
              <a:ext uri="{FF2B5EF4-FFF2-40B4-BE49-F238E27FC236}">
                <a16:creationId xmlns:a16="http://schemas.microsoft.com/office/drawing/2014/main" id="{C59D76D3-EEB8-ED95-F1FB-3D6403666626}"/>
              </a:ext>
            </a:extLst>
          </p:cNvPr>
          <p:cNvPicPr preferRelativeResize="0"/>
          <p:nvPr/>
        </p:nvPicPr>
        <p:blipFill>
          <a:blip r:embed="rId16">
            <a:alphaModFix/>
          </a:blip>
          <a:stretch>
            <a:fillRect/>
          </a:stretch>
        </p:blipFill>
        <p:spPr>
          <a:xfrm>
            <a:off x="4664511" y="1315778"/>
            <a:ext cx="3519523" cy="138533"/>
          </a:xfrm>
          <a:prstGeom prst="rect">
            <a:avLst/>
          </a:prstGeom>
          <a:noFill/>
          <a:ln>
            <a:noFill/>
          </a:ln>
        </p:spPr>
      </p:pic>
      <p:grpSp>
        <p:nvGrpSpPr>
          <p:cNvPr id="47" name="Group 46">
            <a:extLst>
              <a:ext uri="{FF2B5EF4-FFF2-40B4-BE49-F238E27FC236}">
                <a16:creationId xmlns:a16="http://schemas.microsoft.com/office/drawing/2014/main" id="{4303E6B4-D965-355B-9A03-2AEF1B4E3173}"/>
              </a:ext>
            </a:extLst>
          </p:cNvPr>
          <p:cNvGrpSpPr/>
          <p:nvPr/>
        </p:nvGrpSpPr>
        <p:grpSpPr>
          <a:xfrm>
            <a:off x="5122475" y="4517264"/>
            <a:ext cx="5946952" cy="1523374"/>
            <a:chOff x="4626324" y="5367027"/>
            <a:chExt cx="5946952" cy="1523374"/>
          </a:xfrm>
        </p:grpSpPr>
        <p:pic>
          <p:nvPicPr>
            <p:cNvPr id="13" name="Picture 12">
              <a:extLst>
                <a:ext uri="{FF2B5EF4-FFF2-40B4-BE49-F238E27FC236}">
                  <a16:creationId xmlns:a16="http://schemas.microsoft.com/office/drawing/2014/main" id="{CBCE6825-0C19-F1DF-528E-1495877A1C82}"/>
                </a:ext>
              </a:extLst>
            </p:cNvPr>
            <p:cNvPicPr>
              <a:picLocks noChangeAspect="1"/>
            </p:cNvPicPr>
            <p:nvPr/>
          </p:nvPicPr>
          <p:blipFill rotWithShape="1">
            <a:blip r:embed="rId17"/>
            <a:srcRect l="73791" b="60634"/>
            <a:stretch/>
          </p:blipFill>
          <p:spPr>
            <a:xfrm>
              <a:off x="8507265" y="5367027"/>
              <a:ext cx="1082708" cy="1468768"/>
            </a:xfrm>
            <a:prstGeom prst="rect">
              <a:avLst/>
            </a:prstGeom>
          </p:spPr>
        </p:pic>
        <p:pic>
          <p:nvPicPr>
            <p:cNvPr id="14" name="Picture 13">
              <a:extLst>
                <a:ext uri="{FF2B5EF4-FFF2-40B4-BE49-F238E27FC236}">
                  <a16:creationId xmlns:a16="http://schemas.microsoft.com/office/drawing/2014/main" id="{C1B9545F-212E-58CD-44AF-73550C06F1F7}"/>
                </a:ext>
              </a:extLst>
            </p:cNvPr>
            <p:cNvPicPr>
              <a:picLocks noChangeAspect="1"/>
            </p:cNvPicPr>
            <p:nvPr/>
          </p:nvPicPr>
          <p:blipFill rotWithShape="1">
            <a:blip r:embed="rId18"/>
            <a:srcRect l="51154" t="51183" r="27600" b="9629"/>
            <a:stretch/>
          </p:blipFill>
          <p:spPr>
            <a:xfrm rot="597784">
              <a:off x="5713098" y="5466417"/>
              <a:ext cx="872472" cy="1293037"/>
            </a:xfrm>
            <a:prstGeom prst="rect">
              <a:avLst/>
            </a:prstGeom>
          </p:spPr>
        </p:pic>
        <p:pic>
          <p:nvPicPr>
            <p:cNvPr id="16" name="Picture 15">
              <a:extLst>
                <a:ext uri="{FF2B5EF4-FFF2-40B4-BE49-F238E27FC236}">
                  <a16:creationId xmlns:a16="http://schemas.microsoft.com/office/drawing/2014/main" id="{F42909A9-5FC5-1523-C05A-2C5DD473F078}"/>
                </a:ext>
              </a:extLst>
            </p:cNvPr>
            <p:cNvPicPr>
              <a:picLocks noChangeAspect="1"/>
            </p:cNvPicPr>
            <p:nvPr/>
          </p:nvPicPr>
          <p:blipFill rotWithShape="1">
            <a:blip r:embed="rId17"/>
            <a:srcRect l="51967" t="51223" r="28910" b="8921"/>
            <a:stretch/>
          </p:blipFill>
          <p:spPr>
            <a:xfrm rot="644935">
              <a:off x="7638050" y="5482490"/>
              <a:ext cx="821918" cy="1300751"/>
            </a:xfrm>
            <a:prstGeom prst="rect">
              <a:avLst/>
            </a:prstGeom>
          </p:spPr>
        </p:pic>
        <p:pic>
          <p:nvPicPr>
            <p:cNvPr id="17" name="Picture 16">
              <a:extLst>
                <a:ext uri="{FF2B5EF4-FFF2-40B4-BE49-F238E27FC236}">
                  <a16:creationId xmlns:a16="http://schemas.microsoft.com/office/drawing/2014/main" id="{769F6418-E671-9DED-E99F-CE88EEA813DC}"/>
                </a:ext>
              </a:extLst>
            </p:cNvPr>
            <p:cNvPicPr>
              <a:picLocks noChangeAspect="1"/>
            </p:cNvPicPr>
            <p:nvPr/>
          </p:nvPicPr>
          <p:blipFill rotWithShape="1">
            <a:blip r:embed="rId18"/>
            <a:srcRect t="48627" r="74499" b="8291"/>
            <a:stretch/>
          </p:blipFill>
          <p:spPr>
            <a:xfrm rot="21149046">
              <a:off x="9490568" y="5393278"/>
              <a:ext cx="1082708" cy="1497123"/>
            </a:xfrm>
            <a:prstGeom prst="rect">
              <a:avLst/>
            </a:prstGeom>
          </p:spPr>
        </p:pic>
        <p:pic>
          <p:nvPicPr>
            <p:cNvPr id="45" name="Picture 44">
              <a:extLst>
                <a:ext uri="{FF2B5EF4-FFF2-40B4-BE49-F238E27FC236}">
                  <a16:creationId xmlns:a16="http://schemas.microsoft.com/office/drawing/2014/main" id="{88CF35F1-65BB-0973-DF94-16D1B46F1DAE}"/>
                </a:ext>
              </a:extLst>
            </p:cNvPr>
            <p:cNvPicPr>
              <a:picLocks noChangeAspect="1"/>
            </p:cNvPicPr>
            <p:nvPr/>
          </p:nvPicPr>
          <p:blipFill rotWithShape="1">
            <a:blip r:embed="rId17"/>
            <a:srcRect l="-1" r="77605" b="60445"/>
            <a:stretch/>
          </p:blipFill>
          <p:spPr>
            <a:xfrm rot="21215629">
              <a:off x="4626324" y="5433402"/>
              <a:ext cx="940186" cy="1329952"/>
            </a:xfrm>
            <a:prstGeom prst="rect">
              <a:avLst/>
            </a:prstGeom>
          </p:spPr>
        </p:pic>
        <p:pic>
          <p:nvPicPr>
            <p:cNvPr id="46" name="Picture 45">
              <a:extLst>
                <a:ext uri="{FF2B5EF4-FFF2-40B4-BE49-F238E27FC236}">
                  <a16:creationId xmlns:a16="http://schemas.microsoft.com/office/drawing/2014/main" id="{31C5898B-3865-C420-AAE2-B7F022B8FD1F}"/>
                </a:ext>
              </a:extLst>
            </p:cNvPr>
            <p:cNvPicPr>
              <a:picLocks noChangeAspect="1"/>
            </p:cNvPicPr>
            <p:nvPr/>
          </p:nvPicPr>
          <p:blipFill rotWithShape="1">
            <a:blip r:embed="rId18"/>
            <a:srcRect l="75981" b="60769"/>
            <a:stretch/>
          </p:blipFill>
          <p:spPr>
            <a:xfrm rot="21148997">
              <a:off x="6653033" y="5456625"/>
              <a:ext cx="936320" cy="1357952"/>
            </a:xfrm>
            <a:prstGeom prst="rect">
              <a:avLst/>
            </a:prstGeom>
          </p:spPr>
        </p:pic>
      </p:grpSp>
    </p:spTree>
    <p:extLst>
      <p:ext uri="{BB962C8B-B14F-4D97-AF65-F5344CB8AC3E}">
        <p14:creationId xmlns:p14="http://schemas.microsoft.com/office/powerpoint/2010/main" val="3867595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blip>
          <a:stretch>
            <a:fillRect/>
          </a:stretch>
        </p:blipFill>
        <p:spPr>
          <a:xfrm>
            <a:off x="1629915" y="3017627"/>
            <a:ext cx="1621966" cy="635877"/>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76396" y="3095400"/>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bjective</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798362" y="594360"/>
            <a:ext cx="6997469" cy="67207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5039687" y="1384477"/>
            <a:ext cx="6334230" cy="2802427"/>
          </a:xfrm>
          <a:prstGeom prst="rect">
            <a:avLst/>
          </a:prstGeom>
          <a:noFill/>
          <a:ln>
            <a:noFill/>
          </a:ln>
        </p:spPr>
        <p:txBody>
          <a:bodyPr spcFirstLastPara="1" wrap="square" lIns="91425" tIns="91425" rIns="91425" bIns="91425" anchor="t" anchorCtr="0">
            <a:noAutofit/>
          </a:bodyPr>
          <a:lstStyle/>
          <a:p>
            <a:pPr lvl="0">
              <a:lnSpc>
                <a:spcPct val="107000"/>
              </a:lnSpc>
            </a:pPr>
            <a:r>
              <a:rPr lang="en-GB" sz="2400" dirty="0">
                <a:solidFill>
                  <a:srgbClr val="000000"/>
                </a:solidFill>
                <a:effectLst/>
                <a:latin typeface="Montserrat" panose="00000500000000000000" pitchFamily="2" charset="0"/>
                <a:ea typeface="Aptos" panose="020B0004020202020204" pitchFamily="34" charset="0"/>
                <a:cs typeface="Times New Roman" panose="02020603050405020304" pitchFamily="18" charset="0"/>
              </a:rPr>
              <a:t>I can describe some of the ways war can affect children, including their human rights. </a:t>
            </a:r>
            <a:endParaRPr lang="en-GB" sz="2400"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48" name="Freeform 3">
            <a:extLst>
              <a:ext uri="{FF2B5EF4-FFF2-40B4-BE49-F238E27FC236}">
                <a16:creationId xmlns:a16="http://schemas.microsoft.com/office/drawing/2014/main" id="{95F3EF56-C5AD-6468-A653-C69DE93BCF30}"/>
              </a:ext>
            </a:extLst>
          </p:cNvPr>
          <p:cNvSpPr/>
          <p:nvPr/>
        </p:nvSpPr>
        <p:spPr>
          <a:xfrm rot="21312372">
            <a:off x="7460745" y="422551"/>
            <a:ext cx="2086086" cy="470332"/>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Tree>
    <p:extLst>
      <p:ext uri="{BB962C8B-B14F-4D97-AF65-F5344CB8AC3E}">
        <p14:creationId xmlns:p14="http://schemas.microsoft.com/office/powerpoint/2010/main" val="2297205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blip>
          <a:stretch>
            <a:fillRect/>
          </a:stretch>
        </p:blipFill>
        <p:spPr>
          <a:xfrm>
            <a:off x="1657611" y="3790535"/>
            <a:ext cx="1608654" cy="626569"/>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92309" y="3915856"/>
            <a:ext cx="1280821" cy="66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0" i="1" u="none" strike="noStrike" kern="1200" cap="none" spc="0" normalizeH="0" baseline="0" noProof="0" err="1">
                <a:ln>
                  <a:noFill/>
                </a:ln>
                <a:solidFill>
                  <a:prstClr val="black"/>
                </a:solidFill>
                <a:effectLst/>
                <a:uLnTx/>
                <a:uFillTx/>
                <a:latin typeface="Playfair Display" panose="00000500000000000000" pitchFamily="2" charset="0"/>
                <a:ea typeface="Montserrat Medium"/>
                <a:cs typeface="Montserrat Medium"/>
                <a:sym typeface="Montserrat Medium"/>
              </a:rPr>
              <a:t>ead</a:t>
            </a:r>
            <a:endParaRPr kumimoji="0" sz="2400" b="0" i="1" u="none" strike="noStrike" kern="1200" cap="none" spc="0" normalizeH="0" baseline="0" noProof="0">
              <a:ln>
                <a:noFill/>
              </a:ln>
              <a:solidFill>
                <a:prstClr val="black"/>
              </a:solidFill>
              <a:effectLst/>
              <a:uLnTx/>
              <a:uFillTx/>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47033" y="389589"/>
            <a:ext cx="7963062" cy="689034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338460" y="1553959"/>
            <a:ext cx="7396983" cy="5054591"/>
          </a:xfrm>
          <a:prstGeom prst="rect">
            <a:avLst/>
          </a:prstGeom>
          <a:noFill/>
          <a:ln>
            <a:noFill/>
          </a:ln>
        </p:spPr>
        <p:txBody>
          <a:bodyPr spcFirstLastPara="1" wrap="square" lIns="91425" tIns="91425" rIns="91425" bIns="91425" anchor="t" anchorCtr="0">
            <a:noAutofit/>
          </a:bodyPr>
          <a:lstStyle/>
          <a:p>
            <a:pPr>
              <a:lnSpc>
                <a:spcPct val="150000"/>
              </a:lnSpc>
              <a:defRPr/>
            </a:pPr>
            <a:r>
              <a:rPr lang="en-GB" sz="1600" b="1" dirty="0">
                <a:solidFill>
                  <a:srgbClr val="000000"/>
                </a:solidFill>
                <a:latin typeface="Montserrat"/>
              </a:rPr>
              <a:t>Vocabulary:</a:t>
            </a:r>
          </a:p>
          <a:p>
            <a:pPr>
              <a:lnSpc>
                <a:spcPct val="150000"/>
              </a:lnSpc>
              <a:defRPr/>
            </a:pPr>
            <a:r>
              <a:rPr lang="en-GB" sz="1600" dirty="0">
                <a:solidFill>
                  <a:srgbClr val="000000"/>
                </a:solidFill>
                <a:latin typeface="Montserrat"/>
              </a:rPr>
              <a:t>Why do you think </a:t>
            </a:r>
            <a:r>
              <a:rPr lang="en-GB" sz="1600" dirty="0" err="1">
                <a:solidFill>
                  <a:srgbClr val="000000"/>
                </a:solidFill>
                <a:latin typeface="Montserrat"/>
              </a:rPr>
              <a:t>Zlata</a:t>
            </a:r>
            <a:r>
              <a:rPr lang="en-GB" sz="1600" dirty="0">
                <a:solidFill>
                  <a:srgbClr val="000000"/>
                </a:solidFill>
                <a:latin typeface="Montserrat"/>
              </a:rPr>
              <a:t> chose to write “I keep thinking we’re alone in this hell”? What did she mean?</a:t>
            </a:r>
            <a:r>
              <a:rPr lang="en-GB" sz="1600" b="1" dirty="0">
                <a:solidFill>
                  <a:srgbClr val="000000"/>
                </a:solidFill>
                <a:latin typeface="Montserrat"/>
              </a:rPr>
              <a:t> </a:t>
            </a:r>
          </a:p>
          <a:p>
            <a:pPr>
              <a:lnSpc>
                <a:spcPct val="150000"/>
              </a:lnSpc>
              <a:defRPr/>
            </a:pPr>
            <a:r>
              <a:rPr lang="en-US" sz="1600" b="1" dirty="0">
                <a:solidFill>
                  <a:srgbClr val="000000"/>
                </a:solidFill>
                <a:latin typeface="Montserrat"/>
              </a:rPr>
              <a:t>Retrieval:</a:t>
            </a:r>
          </a:p>
          <a:p>
            <a:pPr>
              <a:lnSpc>
                <a:spcPct val="150000"/>
              </a:lnSpc>
              <a:defRPr/>
            </a:pPr>
            <a:r>
              <a:rPr lang="en-US" sz="1600" dirty="0">
                <a:solidFill>
                  <a:srgbClr val="000000"/>
                </a:solidFill>
                <a:latin typeface="Montserrat"/>
              </a:rPr>
              <a:t>Can you think of two examples of things </a:t>
            </a:r>
            <a:r>
              <a:rPr lang="en-US" sz="1600" dirty="0" err="1">
                <a:solidFill>
                  <a:srgbClr val="000000"/>
                </a:solidFill>
                <a:latin typeface="Montserrat"/>
              </a:rPr>
              <a:t>Zlata</a:t>
            </a:r>
            <a:r>
              <a:rPr lang="en-US" sz="1600" dirty="0">
                <a:solidFill>
                  <a:srgbClr val="000000"/>
                </a:solidFill>
                <a:latin typeface="Montserrat"/>
              </a:rPr>
              <a:t> had once she moved to Paris? </a:t>
            </a:r>
          </a:p>
          <a:p>
            <a:pPr>
              <a:lnSpc>
                <a:spcPct val="150000"/>
              </a:lnSpc>
              <a:defRPr/>
            </a:pPr>
            <a:r>
              <a:rPr lang="en-US" sz="1600" dirty="0">
                <a:solidFill>
                  <a:srgbClr val="000000"/>
                </a:solidFill>
                <a:latin typeface="Montserrat"/>
              </a:rPr>
              <a:t>How did </a:t>
            </a:r>
            <a:r>
              <a:rPr lang="en-US" sz="1600" dirty="0" err="1">
                <a:solidFill>
                  <a:srgbClr val="000000"/>
                </a:solidFill>
                <a:latin typeface="Montserrat"/>
              </a:rPr>
              <a:t>Zlata</a:t>
            </a:r>
            <a:r>
              <a:rPr lang="en-US" sz="1600" dirty="0">
                <a:solidFill>
                  <a:srgbClr val="000000"/>
                </a:solidFill>
                <a:latin typeface="Montserrat"/>
              </a:rPr>
              <a:t> and her family manage to leave Sarajevo? </a:t>
            </a: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Montserrat"/>
              </a:rPr>
              <a:t>Inference: </a:t>
            </a:r>
          </a:p>
          <a:p>
            <a:pPr marL="0" marR="0" lvl="0" indent="0" algn="l" defTabSz="914400" rtl="0" eaLnBrk="1" fontAlgn="base" latinLnBrk="0" hangingPunct="1">
              <a:lnSpc>
                <a:spcPct val="150000"/>
              </a:lnSpc>
              <a:spcBef>
                <a:spcPts val="0"/>
              </a:spcBef>
              <a:spcAft>
                <a:spcPts val="0"/>
              </a:spcAft>
              <a:buClrTx/>
              <a:buSzTx/>
              <a:buFontTx/>
              <a:buNone/>
              <a:tabLst/>
              <a:defRPr/>
            </a:pPr>
            <a:r>
              <a:rPr lang="en-GB" sz="1600" i="0" u="none" strike="noStrike" kern="1200" cap="none" spc="0" normalizeH="0" baseline="0" noProof="0" dirty="0">
                <a:ln>
                  <a:noFill/>
                </a:ln>
                <a:solidFill>
                  <a:srgbClr val="000000"/>
                </a:solidFill>
                <a:effectLst/>
                <a:uLnTx/>
                <a:uFillTx/>
                <a:latin typeface="Montserrat"/>
              </a:rPr>
              <a:t>Why do you think </a:t>
            </a:r>
            <a:r>
              <a:rPr lang="en-GB" sz="1600" i="0" u="none" strike="noStrike" kern="1200" cap="none" spc="0" normalizeH="0" baseline="0" noProof="0" dirty="0" err="1">
                <a:ln>
                  <a:noFill/>
                </a:ln>
                <a:solidFill>
                  <a:srgbClr val="000000"/>
                </a:solidFill>
                <a:effectLst/>
                <a:uLnTx/>
                <a:uFillTx/>
                <a:latin typeface="Montserrat"/>
              </a:rPr>
              <a:t>Zlata</a:t>
            </a:r>
            <a:r>
              <a:rPr lang="en-GB" sz="1600" i="0" u="none" strike="noStrike" kern="1200" cap="none" spc="0" normalizeH="0" noProof="0" dirty="0">
                <a:ln>
                  <a:noFill/>
                </a:ln>
                <a:solidFill>
                  <a:srgbClr val="000000"/>
                </a:solidFill>
                <a:effectLst/>
                <a:uLnTx/>
                <a:uFillTx/>
                <a:latin typeface="Montserrat"/>
              </a:rPr>
              <a:t> and her fam</a:t>
            </a:r>
            <a:r>
              <a:rPr lang="en-GB" sz="1600" dirty="0" err="1">
                <a:solidFill>
                  <a:srgbClr val="000000"/>
                </a:solidFill>
                <a:latin typeface="Montserrat"/>
              </a:rPr>
              <a:t>ily</a:t>
            </a:r>
            <a:r>
              <a:rPr lang="en-GB" sz="1600" dirty="0">
                <a:solidFill>
                  <a:srgbClr val="000000"/>
                </a:solidFill>
                <a:latin typeface="Montserrat"/>
              </a:rPr>
              <a:t> cried when they saw their friend Janine holding ‘an armful of food’?</a:t>
            </a:r>
          </a:p>
          <a:p>
            <a:pPr marL="0" marR="0" lvl="0" indent="0" algn="l" defTabSz="914400" rtl="0" eaLnBrk="1" fontAlgn="base" latinLnBrk="0" hangingPunct="1">
              <a:lnSpc>
                <a:spcPct val="150000"/>
              </a:lnSpc>
              <a:spcBef>
                <a:spcPts val="0"/>
              </a:spcBef>
              <a:spcAft>
                <a:spcPts val="0"/>
              </a:spcAft>
              <a:buClrTx/>
              <a:buSzTx/>
              <a:buFontTx/>
              <a:buNone/>
              <a:tabLst/>
              <a:defRPr/>
            </a:pPr>
            <a:r>
              <a:rPr lang="en-GB" sz="1600" i="0" u="none" strike="noStrike" kern="1200" cap="none" spc="0" normalizeH="0" baseline="0" noProof="0" dirty="0">
                <a:ln>
                  <a:noFill/>
                </a:ln>
                <a:solidFill>
                  <a:srgbClr val="000000"/>
                </a:solidFill>
                <a:effectLst/>
                <a:uLnTx/>
                <a:uFillTx/>
                <a:latin typeface="Montserrat"/>
              </a:rPr>
              <a:t>How do you think </a:t>
            </a:r>
            <a:r>
              <a:rPr lang="en-GB" sz="1600" i="0" u="none" strike="noStrike" kern="1200" cap="none" spc="0" normalizeH="0" baseline="0" noProof="0" dirty="0" err="1">
                <a:ln>
                  <a:noFill/>
                </a:ln>
                <a:solidFill>
                  <a:srgbClr val="000000"/>
                </a:solidFill>
                <a:effectLst/>
                <a:uLnTx/>
                <a:uFillTx/>
                <a:latin typeface="Montserrat"/>
              </a:rPr>
              <a:t>Zlata</a:t>
            </a:r>
            <a:r>
              <a:rPr lang="en-GB" sz="1600" i="0" u="none" strike="noStrike" kern="1200" cap="none" spc="0" normalizeH="0" baseline="0" noProof="0" dirty="0">
                <a:ln>
                  <a:noFill/>
                </a:ln>
                <a:solidFill>
                  <a:srgbClr val="000000"/>
                </a:solidFill>
                <a:effectLst/>
                <a:uLnTx/>
                <a:uFillTx/>
                <a:latin typeface="Montserrat"/>
              </a:rPr>
              <a:t> and her family</a:t>
            </a:r>
            <a:r>
              <a:rPr lang="en-GB" sz="1600" i="0" u="none" strike="noStrike" kern="1200" cap="none" spc="0" normalizeH="0" noProof="0" dirty="0">
                <a:ln>
                  <a:noFill/>
                </a:ln>
                <a:solidFill>
                  <a:srgbClr val="000000"/>
                </a:solidFill>
                <a:effectLst/>
                <a:uLnTx/>
                <a:uFillTx/>
                <a:latin typeface="Montserrat"/>
              </a:rPr>
              <a:t> felt when they finally arrived in Paris? </a:t>
            </a:r>
            <a:endParaRPr lang="en-GB" sz="1600" i="0" u="none" strike="noStrike" kern="1200" cap="none" spc="0" normalizeH="0" baseline="0" noProof="0" dirty="0">
              <a:ln>
                <a:noFill/>
              </a:ln>
              <a:solidFill>
                <a:srgbClr val="000000"/>
              </a:solidFill>
              <a:effectLst/>
              <a:uLnTx/>
              <a:uFillTx/>
              <a:latin typeface="Montserrat"/>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088535" y="602782"/>
            <a:ext cx="3435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rPr>
              <a:t>Enjoy the Story</a:t>
            </a:r>
            <a:endParaRPr kumimoji="0" lang="en-GB"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183371" y="1304009"/>
            <a:ext cx="3519523" cy="138533"/>
          </a:xfrm>
          <a:prstGeom prst="rect">
            <a:avLst/>
          </a:prstGeom>
          <a:noFill/>
          <a:ln>
            <a:noFill/>
          </a:ln>
        </p:spPr>
      </p:pic>
      <p:pic>
        <p:nvPicPr>
          <p:cNvPr id="10" name="Picture 9" descr="A child reading a book&#10;&#10;Description automatically generated">
            <a:extLst>
              <a:ext uri="{FF2B5EF4-FFF2-40B4-BE49-F238E27FC236}">
                <a16:creationId xmlns:a16="http://schemas.microsoft.com/office/drawing/2014/main" id="{6308CEE2-0777-58CC-0CE3-0FEBE43DA0C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23127" y="392603"/>
            <a:ext cx="2578395" cy="1822811"/>
          </a:xfrm>
          <a:prstGeom prst="rect">
            <a:avLst/>
          </a:prstGeom>
        </p:spPr>
      </p:pic>
    </p:spTree>
    <p:extLst>
      <p:ext uri="{BB962C8B-B14F-4D97-AF65-F5344CB8AC3E}">
        <p14:creationId xmlns:p14="http://schemas.microsoft.com/office/powerpoint/2010/main" val="1228344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fade">
                                      <p:cBhvr>
                                        <p:cTn id="12" dur="5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fade">
                                      <p:cBhvr>
                                        <p:cTn id="17" dur="500"/>
                                        <p:tgtEl>
                                          <p:spTgt spid="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xEl>
                                              <p:pRg st="3" end="3"/>
                                            </p:txEl>
                                          </p:spTgt>
                                        </p:tgtEl>
                                        <p:attrNameLst>
                                          <p:attrName>style.visibility</p:attrName>
                                        </p:attrNameLst>
                                      </p:cBhvr>
                                      <p:to>
                                        <p:strVal val="visible"/>
                                      </p:to>
                                    </p:set>
                                    <p:animEffect transition="in" filter="fade">
                                      <p:cBhvr>
                                        <p:cTn id="22" dur="500"/>
                                        <p:tgtEl>
                                          <p:spTgt spid="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xEl>
                                              <p:pRg st="4" end="4"/>
                                            </p:txEl>
                                          </p:spTgt>
                                        </p:tgtEl>
                                        <p:attrNameLst>
                                          <p:attrName>style.visibility</p:attrName>
                                        </p:attrNameLst>
                                      </p:cBhvr>
                                      <p:to>
                                        <p:strVal val="visible"/>
                                      </p:to>
                                    </p:set>
                                    <p:animEffect transition="in" filter="fade">
                                      <p:cBhvr>
                                        <p:cTn id="27" dur="500"/>
                                        <p:tgtEl>
                                          <p:spTgt spid="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xEl>
                                              <p:pRg st="5" end="5"/>
                                            </p:txEl>
                                          </p:spTgt>
                                        </p:tgtEl>
                                        <p:attrNameLst>
                                          <p:attrName>style.visibility</p:attrName>
                                        </p:attrNameLst>
                                      </p:cBhvr>
                                      <p:to>
                                        <p:strVal val="visible"/>
                                      </p:to>
                                    </p:set>
                                    <p:animEffect transition="in" filter="fade">
                                      <p:cBhvr>
                                        <p:cTn id="32" dur="500"/>
                                        <p:tgtEl>
                                          <p:spTgt spid="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
                                            <p:txEl>
                                              <p:pRg st="6" end="6"/>
                                            </p:txEl>
                                          </p:spTgt>
                                        </p:tgtEl>
                                        <p:attrNameLst>
                                          <p:attrName>style.visibility</p:attrName>
                                        </p:attrNameLst>
                                      </p:cBhvr>
                                      <p:to>
                                        <p:strVal val="visible"/>
                                      </p:to>
                                    </p:set>
                                    <p:animEffect transition="in" filter="fade">
                                      <p:cBhvr>
                                        <p:cTn id="37" dur="500"/>
                                        <p:tgtEl>
                                          <p:spTgt spid="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xEl>
                                              <p:pRg st="7" end="7"/>
                                            </p:txEl>
                                          </p:spTgt>
                                        </p:tgtEl>
                                        <p:attrNameLst>
                                          <p:attrName>style.visibility</p:attrName>
                                        </p:attrNameLst>
                                      </p:cBhvr>
                                      <p:to>
                                        <p:strVal val="visible"/>
                                      </p:to>
                                    </p:set>
                                    <p:animEffect transition="in" filter="fade">
                                      <p:cBhvr>
                                        <p:cTn id="42" dur="500"/>
                                        <p:tgtEl>
                                          <p:spTgt spid="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8070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358140"/>
            <a:ext cx="7965011" cy="6973734"/>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215079" y="1509242"/>
            <a:ext cx="7073022"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US" sz="2500" i="1" dirty="0">
                <a:solidFill>
                  <a:schemeClr val="dk1"/>
                </a:solidFill>
                <a:latin typeface="Montserrat" panose="00000500000000000000" pitchFamily="2" charset="0"/>
                <a:ea typeface="Montserrat Medium"/>
                <a:cs typeface="Montserrat Medium"/>
                <a:sym typeface="Montserrat Medium"/>
              </a:rPr>
              <a:t>What do you think…</a:t>
            </a:r>
          </a:p>
          <a:p>
            <a:pPr lvl="0">
              <a:lnSpc>
                <a:spcPct val="107000"/>
              </a:lnSpc>
              <a:spcAft>
                <a:spcPts val="800"/>
              </a:spcAft>
            </a:pPr>
            <a:endParaRPr lang="en-US" sz="2500" dirty="0">
              <a:solidFill>
                <a:schemeClr val="dk1"/>
              </a:solidFill>
              <a:latin typeface="Montserrat" panose="00000500000000000000" pitchFamily="2" charset="0"/>
              <a:ea typeface="Montserrat Medium"/>
              <a:cs typeface="Montserrat Medium"/>
              <a:sym typeface="Montserrat Medium"/>
            </a:endParaRPr>
          </a:p>
          <a:p>
            <a:pPr lvl="0">
              <a:lnSpc>
                <a:spcPct val="107000"/>
              </a:lnSpc>
              <a:spcAft>
                <a:spcPts val="800"/>
              </a:spcAft>
            </a:pPr>
            <a:r>
              <a:rPr lang="en-US" sz="2500" dirty="0">
                <a:solidFill>
                  <a:schemeClr val="dk1"/>
                </a:solidFill>
                <a:latin typeface="Montserrat" panose="00000500000000000000" pitchFamily="2" charset="0"/>
                <a:ea typeface="Montserrat Medium"/>
                <a:cs typeface="Montserrat Medium"/>
                <a:sym typeface="Montserrat Medium"/>
              </a:rPr>
              <a:t>How do you think children around the world are affected by war? </a:t>
            </a:r>
          </a:p>
          <a:p>
            <a:pPr lvl="0">
              <a:lnSpc>
                <a:spcPct val="107000"/>
              </a:lnSpc>
              <a:spcAft>
                <a:spcPts val="800"/>
              </a:spcAft>
            </a:pPr>
            <a:endParaRPr lang="en-US" sz="2500"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215079" y="544776"/>
            <a:ext cx="3770584"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Class Discussion</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336238" y="1283442"/>
            <a:ext cx="3519523" cy="138533"/>
          </a:xfrm>
          <a:prstGeom prst="rect">
            <a:avLst/>
          </a:prstGeom>
          <a:noFill/>
          <a:ln>
            <a:noFill/>
          </a:ln>
        </p:spPr>
      </p:pic>
      <p:pic>
        <p:nvPicPr>
          <p:cNvPr id="13" name="Picture 12" descr="A group of children reading a book&#10;&#10;Description automatically generated">
            <a:extLst>
              <a:ext uri="{FF2B5EF4-FFF2-40B4-BE49-F238E27FC236}">
                <a16:creationId xmlns:a16="http://schemas.microsoft.com/office/drawing/2014/main" id="{147A3B05-DC54-E5EE-09CC-09A22C03F884}"/>
              </a:ext>
            </a:extLst>
          </p:cNvPr>
          <p:cNvPicPr>
            <a:picLocks noChangeAspect="1"/>
          </p:cNvPicPr>
          <p:nvPr/>
        </p:nvPicPr>
        <p:blipFill rotWithShape="1">
          <a:blip r:embed="rId17">
            <a:extLst>
              <a:ext uri="{28A0092B-C50C-407E-A947-70E740481C1C}">
                <a14:useLocalDpi xmlns:a14="http://schemas.microsoft.com/office/drawing/2010/main" val="0"/>
              </a:ext>
            </a:extLst>
          </a:blip>
          <a:srcRect l="19152" t="22634" r="31933" b="7667"/>
          <a:stretch/>
        </p:blipFill>
        <p:spPr>
          <a:xfrm>
            <a:off x="8271616" y="3305057"/>
            <a:ext cx="3254844" cy="3278712"/>
          </a:xfrm>
          <a:prstGeom prst="rect">
            <a:avLst/>
          </a:prstGeom>
        </p:spPr>
      </p:pic>
    </p:spTree>
    <p:extLst>
      <p:ext uri="{BB962C8B-B14F-4D97-AF65-F5344CB8AC3E}">
        <p14:creationId xmlns:p14="http://schemas.microsoft.com/office/powerpoint/2010/main" val="3845962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A61796AE0F5A4E96395FA65072392B" ma:contentTypeVersion="13" ma:contentTypeDescription="Create a new document." ma:contentTypeScope="" ma:versionID="a752358cfc01a36bc84f4d0535dc2581">
  <xsd:schema xmlns:xsd="http://www.w3.org/2001/XMLSchema" xmlns:xs="http://www.w3.org/2001/XMLSchema" xmlns:p="http://schemas.microsoft.com/office/2006/metadata/properties" xmlns:ns2="28259c69-39cb-44a7-9f04-2775eb4563de" xmlns:ns3="b31a91d1-0192-41ba-b554-362273cb85ab" targetNamespace="http://schemas.microsoft.com/office/2006/metadata/properties" ma:root="true" ma:fieldsID="f7628aedbcee6ba7687f36ed62015fb9" ns2:_="" ns3:_="">
    <xsd:import namespace="28259c69-39cb-44a7-9f04-2775eb4563de"/>
    <xsd:import namespace="b31a91d1-0192-41ba-b554-362273cb85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259c69-39cb-44a7-9f04-2775eb4563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8177053-68b3-49ba-830b-641013b218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1a91d1-0192-41ba-b554-362273cb85a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5c5fc4e-5e3e-44b4-8344-b79db9234d45}" ma:internalName="TaxCatchAll" ma:showField="CatchAllData" ma:web="b31a91d1-0192-41ba-b554-362273cb85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31a91d1-0192-41ba-b554-362273cb85ab" xsi:nil="true"/>
    <lcf76f155ced4ddcb4097134ff3c332f xmlns="28259c69-39cb-44a7-9f04-2775eb4563d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9702D7-0C03-41B5-85FA-CE8510A807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259c69-39cb-44a7-9f04-2775eb4563de"/>
    <ds:schemaRef ds:uri="b31a91d1-0192-41ba-b554-362273cb85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F86FDB-CE4B-4DAF-A71E-B38CB1B1E34B}">
  <ds:schemaRefs>
    <ds:schemaRef ds:uri="http://schemas.microsoft.com/office/2006/metadata/properties"/>
    <ds:schemaRef ds:uri="http://schemas.microsoft.com/office/infopath/2007/PartnerControls"/>
    <ds:schemaRef ds:uri="b31a91d1-0192-41ba-b554-362273cb85ab"/>
    <ds:schemaRef ds:uri="28259c69-39cb-44a7-9f04-2775eb4563de"/>
  </ds:schemaRefs>
</ds:datastoreItem>
</file>

<file path=customXml/itemProps3.xml><?xml version="1.0" encoding="utf-8"?>
<ds:datastoreItem xmlns:ds="http://schemas.openxmlformats.org/officeDocument/2006/customXml" ds:itemID="{00C55E9E-33C1-44B6-A03A-11318584FE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TotalTime>
  <Words>2700</Words>
  <Application>Microsoft Office PowerPoint</Application>
  <PresentationFormat>Widescreen</PresentationFormat>
  <Paragraphs>283</Paragraphs>
  <Slides>29</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Aptos</vt:lpstr>
      <vt:lpstr>Aptos Display</vt:lpstr>
      <vt:lpstr>Arial</vt:lpstr>
      <vt:lpstr>Montserrat</vt:lpstr>
      <vt:lpstr>Playfair Display</vt:lpstr>
      <vt:lpstr>Roboto</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McCrudden</dc:creator>
  <cp:lastModifiedBy>Wendy Ross</cp:lastModifiedBy>
  <cp:revision>15</cp:revision>
  <dcterms:created xsi:type="dcterms:W3CDTF">2024-05-16T12:38:53Z</dcterms:created>
  <dcterms:modified xsi:type="dcterms:W3CDTF">2025-05-09T13:46:23Z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0x0101006BA61796AE0F5A4E96395FA65072392B</vt:lpwstr>
  </property>
  <property fmtid="{D5CDD505-2E9C-101B-9397-08002B2CF9AE}" pid="3" name="MediaServiceImageTags">
    <vt:lpwstr/>
  </property>
</Properties>
</file>