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77" r:id="rId6"/>
    <p:sldId id="433" r:id="rId7"/>
    <p:sldId id="267" r:id="rId8"/>
    <p:sldId id="282" r:id="rId9"/>
    <p:sldId id="283" r:id="rId10"/>
    <p:sldId id="284" r:id="rId11"/>
    <p:sldId id="417" r:id="rId12"/>
    <p:sldId id="287" r:id="rId13"/>
    <p:sldId id="288" r:id="rId14"/>
    <p:sldId id="289" r:id="rId15"/>
    <p:sldId id="290" r:id="rId16"/>
    <p:sldId id="434" r:id="rId17"/>
    <p:sldId id="424" r:id="rId18"/>
    <p:sldId id="425" r:id="rId19"/>
    <p:sldId id="426" r:id="rId20"/>
    <p:sldId id="427" r:id="rId21"/>
    <p:sldId id="428" r:id="rId22"/>
    <p:sldId id="429" r:id="rId23"/>
    <p:sldId id="431" r:id="rId24"/>
    <p:sldId id="435" r:id="rId25"/>
    <p:sldId id="436" r:id="rId26"/>
    <p:sldId id="437" r:id="rId27"/>
    <p:sldId id="335" r:id="rId28"/>
    <p:sldId id="336" r:id="rId29"/>
    <p:sldId id="337" r:id="rId30"/>
    <p:sldId id="338" r:id="rId31"/>
    <p:sldId id="339" r:id="rId32"/>
    <p:sldId id="343" r:id="rId33"/>
    <p:sldId id="346" r:id="rId34"/>
    <p:sldId id="342" r:id="rId35"/>
    <p:sldId id="341" r:id="rId36"/>
    <p:sldId id="347" r:id="rId37"/>
    <p:sldId id="344" r:id="rId38"/>
    <p:sldId id="3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33B8B5A-E77C-44CA-B3DC-F9181D47FA24}">
          <p14:sldIdLst>
            <p14:sldId id="256"/>
          </p14:sldIdLst>
        </p14:section>
        <p14:section name="Lesson 1" id="{A433BF49-AB0F-4245-A4C9-1CFBE152D450}">
          <p14:sldIdLst>
            <p14:sldId id="277"/>
            <p14:sldId id="433"/>
            <p14:sldId id="267"/>
            <p14:sldId id="282"/>
            <p14:sldId id="283"/>
            <p14:sldId id="284"/>
            <p14:sldId id="417"/>
            <p14:sldId id="287"/>
            <p14:sldId id="288"/>
            <p14:sldId id="289"/>
          </p14:sldIdLst>
        </p14:section>
        <p14:section name="Lesson 2" id="{28F856FC-BADD-4E61-B4B4-053B6FB6A54B}">
          <p14:sldIdLst>
            <p14:sldId id="290"/>
            <p14:sldId id="434"/>
            <p14:sldId id="424"/>
            <p14:sldId id="425"/>
            <p14:sldId id="426"/>
            <p14:sldId id="427"/>
            <p14:sldId id="428"/>
            <p14:sldId id="429"/>
            <p14:sldId id="431"/>
            <p14:sldId id="435"/>
            <p14:sldId id="436"/>
            <p14:sldId id="437"/>
          </p14:sldIdLst>
        </p14:section>
        <p14:section name="Lesson 3 Reflection" id="{90900C8E-4858-4134-9519-D2E6076731ED}">
          <p14:sldIdLst>
            <p14:sldId id="335"/>
            <p14:sldId id="336"/>
            <p14:sldId id="337"/>
            <p14:sldId id="338"/>
            <p14:sldId id="339"/>
            <p14:sldId id="343"/>
            <p14:sldId id="346"/>
            <p14:sldId id="342"/>
            <p14:sldId id="341"/>
            <p14:sldId id="347"/>
            <p14:sldId id="344"/>
            <p14:sldId id="34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03FF5E-8DBD-52AB-BCF2-32952E04AED9}" name="Olivia Richards" initials="OR" userId="S::Olivia@story-project.co.uk::59da2cf9-c07a-46ca-89f9-d0f215498b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F0"/>
    <a:srgbClr val="313E53"/>
    <a:srgbClr val="EE9A2B"/>
    <a:srgbClr val="3380A3"/>
    <a:srgbClr val="598E92"/>
    <a:srgbClr val="FAB3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69" autoAdjust="0"/>
  </p:normalViewPr>
  <p:slideViewPr>
    <p:cSldViewPr snapToGrid="0">
      <p:cViewPr varScale="1">
        <p:scale>
          <a:sx n="75" d="100"/>
          <a:sy n="75" d="100"/>
        </p:scale>
        <p:origin x="19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27257-2811-4726-A205-AA4CE42B41CE}" type="datetimeFigureOut">
              <a:rPr lang="en-GB" smtClean="0"/>
              <a:t>12/05/2025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BD0A-A5A8-4FC6-85A8-C43776B49EFC}" type="slidenum">
              <a:rPr lang="en-GB" smtClean="0"/>
              <a:t>‹#›</a:t>
            </a:fld>
            <a:endParaRPr lang="en-GB"/>
          </a:p>
        </p:txBody>
      </p:sp>
    </p:spTree>
    <p:extLst>
      <p:ext uri="{BB962C8B-B14F-4D97-AF65-F5344CB8AC3E}">
        <p14:creationId xmlns:p14="http://schemas.microsoft.com/office/powerpoint/2010/main" val="331211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orms.office.com/Pages/ResponsePage.aspx?id=1UL-GCPYWkCGhoSj4l3oFrLryx4oVUtNoQjxq4TpQIZUNjNLMVJIUEI0UjFLWVRFSkoxUjE2V0NENC4u&amp;origin=QRCod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orms.office.com/e/DK4mLcNjz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forms.office.com/e/XBuiMwBJex"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ms.office.com/e/DK4mLcNjz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forms.office.com/e/XBuiMwBJe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2</a:t>
            </a:fld>
            <a:endParaRPr lang="en-GB"/>
          </a:p>
        </p:txBody>
      </p:sp>
    </p:spTree>
    <p:extLst>
      <p:ext uri="{BB962C8B-B14F-4D97-AF65-F5344CB8AC3E}">
        <p14:creationId xmlns:p14="http://schemas.microsoft.com/office/powerpoint/2010/main" val="162849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necessary, re-introduce what The Story Project is about, revisiting previous learning from last week. You may also wish to remind children about any Ground Rules you have agreed together. </a:t>
            </a:r>
          </a:p>
        </p:txBody>
      </p:sp>
      <p:sp>
        <p:nvSpPr>
          <p:cNvPr id="4" name="Slide Number Placeholder 3"/>
          <p:cNvSpPr>
            <a:spLocks noGrp="1"/>
          </p:cNvSpPr>
          <p:nvPr>
            <p:ph type="sldNum" sz="quarter" idx="5"/>
          </p:nvPr>
        </p:nvSpPr>
        <p:spPr/>
        <p:txBody>
          <a:bodyPr/>
          <a:lstStyle/>
          <a:p>
            <a:fld id="{2F58BD0A-A5A8-4FC6-85A8-C43776B49EFC}" type="slidenum">
              <a:rPr lang="en-GB" smtClean="0"/>
              <a:t>12</a:t>
            </a:fld>
            <a:endParaRPr lang="en-GB"/>
          </a:p>
        </p:txBody>
      </p:sp>
    </p:spTree>
    <p:extLst>
      <p:ext uri="{BB962C8B-B14F-4D97-AF65-F5344CB8AC3E}">
        <p14:creationId xmlns:p14="http://schemas.microsoft.com/office/powerpoint/2010/main" val="186260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Ask children to think of their favourite place in the world (home, the park, school etc). Guide them through the following:</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Hold up your hand in front of your face. Look at your five fingers and think of five things you can see in your happy place.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Put one finger down and think of 4 things you can touch.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Put one finger down and think of 3 things you can hear.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Put one finger down and think of 2 things you can smell.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Look at  your remaining finger and think of 1 thing you can taste.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r>
              <a:rPr lang="en-GB" sz="1000" dirty="0">
                <a:effectLst/>
                <a:latin typeface="Aptos" panose="020B0004020202020204" pitchFamily="34" charset="0"/>
                <a:ea typeface="Aptos" panose="020B0004020202020204" pitchFamily="34" charset="0"/>
                <a:cs typeface="Times New Roman" panose="02020603050405020304" pitchFamily="18" charset="0"/>
              </a:rPr>
              <a:t>Share some examples together.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14</a:t>
            </a:fld>
            <a:endParaRPr lang="en-GB"/>
          </a:p>
        </p:txBody>
      </p:sp>
    </p:spTree>
    <p:extLst>
      <p:ext uri="{BB962C8B-B14F-4D97-AF65-F5344CB8AC3E}">
        <p14:creationId xmlns:p14="http://schemas.microsoft.com/office/powerpoint/2010/main" val="143798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pPr>
            <a:r>
              <a:rPr lang="en-GB"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Look at the image of the animals working together on the wooden scaffolding on page 20</a:t>
            </a:r>
            <a:endParaRPr lang="en-GB"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How do children think the animals are feeling? Do they think they make a good team? – highlight that everyone is involved and has a part to play in the team. They are all looking after each other.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15</a:t>
            </a:fld>
            <a:endParaRPr lang="en-GB"/>
          </a:p>
        </p:txBody>
      </p:sp>
    </p:spTree>
    <p:extLst>
      <p:ext uri="{BB962C8B-B14F-4D97-AF65-F5344CB8AC3E}">
        <p14:creationId xmlns:p14="http://schemas.microsoft.com/office/powerpoint/2010/main" val="3441889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16</a:t>
            </a:fld>
            <a:endParaRPr lang="en-GB"/>
          </a:p>
        </p:txBody>
      </p:sp>
    </p:spTree>
    <p:extLst>
      <p:ext uri="{BB962C8B-B14F-4D97-AF65-F5344CB8AC3E}">
        <p14:creationId xmlns:p14="http://schemas.microsoft.com/office/powerpoint/2010/main" val="3160586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US" sz="1200" b="1" dirty="0">
                <a:solidFill>
                  <a:srgbClr val="000000"/>
                </a:solidFill>
                <a:latin typeface="Montserrat"/>
              </a:rPr>
              <a:t>Suggested answers and prompts:</a:t>
            </a:r>
            <a:endParaRPr lang="en-US" sz="1200" dirty="0">
              <a:solidFill>
                <a:srgbClr val="000000"/>
              </a:solidFill>
              <a:latin typeface="Montserrat"/>
            </a:endParaRPr>
          </a:p>
          <a:p>
            <a:pPr>
              <a:lnSpc>
                <a:spcPct val="150000"/>
              </a:lnSpc>
              <a:defRPr/>
            </a:pPr>
            <a:r>
              <a:rPr lang="en-US" b="1" dirty="0">
                <a:solidFill>
                  <a:srgbClr val="000000"/>
                </a:solidFill>
                <a:latin typeface="Montserrat"/>
              </a:rPr>
              <a:t>What do you think ‘If we all work together, no task is too great’ means? (page 12)</a:t>
            </a:r>
          </a:p>
          <a:p>
            <a:pPr>
              <a:lnSpc>
                <a:spcPct val="150000"/>
              </a:lnSpc>
              <a:defRPr/>
            </a:pPr>
            <a:r>
              <a:rPr lang="en-US" b="0" dirty="0">
                <a:solidFill>
                  <a:srgbClr val="000000"/>
                </a:solidFill>
                <a:latin typeface="Montserrat"/>
              </a:rPr>
              <a:t>Ensure children understand the meaning behind this statement – the importance of teamwork, and how working together can help us to achieve something. If we help each other, showing respect and kindness, just as the animals do in the story, it is much easier to succeed! </a:t>
            </a:r>
          </a:p>
          <a:p>
            <a:pPr>
              <a:lnSpc>
                <a:spcPct val="150000"/>
              </a:lnSpc>
              <a:defRPr/>
            </a:pPr>
            <a:r>
              <a:rPr lang="en-GB" b="1" dirty="0">
                <a:solidFill>
                  <a:srgbClr val="000000"/>
                </a:solidFill>
                <a:latin typeface="Montserrat"/>
              </a:rPr>
              <a:t>Look at the illustration on p12, of the little snail apologising to the mouse – how can you tell that the mouse has accepted the snail’s apology? How do you think they show kindness to each other? </a:t>
            </a:r>
          </a:p>
          <a:p>
            <a:pPr>
              <a:lnSpc>
                <a:spcPct val="150000"/>
              </a:lnSpc>
              <a:defRPr/>
            </a:pPr>
            <a:r>
              <a:rPr lang="en-GB" b="0" i="0" u="none" strike="noStrike" kern="1200" cap="none" spc="0" normalizeH="0" baseline="0" noProof="0" dirty="0">
                <a:ln>
                  <a:noFill/>
                </a:ln>
                <a:solidFill>
                  <a:srgbClr val="000000"/>
                </a:solidFill>
                <a:effectLst/>
                <a:uLnTx/>
                <a:uFillTx/>
                <a:latin typeface="Montserrat"/>
              </a:rPr>
              <a:t>The mouse’s body language shows him opening his arms, as if to hug the snail or welcome him to the house they are building. They are showing kindness and respect by being polite and friendly to each other. There are lots of examples of kindness in the detail of the illustrations – point them out as you go through the story. </a:t>
            </a:r>
          </a:p>
          <a:p>
            <a:pPr marL="0" marR="0" lvl="0" indent="0" algn="l" defTabSz="914400" rtl="0" eaLnBrk="1" fontAlgn="base" latinLnBrk="0" hangingPunct="1">
              <a:lnSpc>
                <a:spcPct val="150000"/>
              </a:lnSpc>
              <a:spcBef>
                <a:spcPts val="0"/>
              </a:spcBef>
              <a:spcAft>
                <a:spcPts val="0"/>
              </a:spcAft>
              <a:buClrTx/>
              <a:buSzTx/>
              <a:buFontTx/>
              <a:buNone/>
              <a:tabLst/>
              <a:defRPr/>
            </a:pPr>
            <a:r>
              <a:rPr lang="en-GB" b="1" dirty="0">
                <a:solidFill>
                  <a:srgbClr val="000000"/>
                </a:solidFill>
                <a:latin typeface="Montserrat"/>
              </a:rPr>
              <a:t>The animals work as a team to create their new home – how do you think they showed respect and kindness to each other while they were building? </a:t>
            </a:r>
          </a:p>
          <a:p>
            <a:pPr marL="0" marR="0" lvl="0" indent="0" algn="l" defTabSz="914400" rtl="0" eaLnBrk="1" fontAlgn="base" latinLnBrk="0" hangingPunct="1">
              <a:lnSpc>
                <a:spcPct val="150000"/>
              </a:lnSpc>
              <a:spcBef>
                <a:spcPts val="0"/>
              </a:spcBef>
              <a:spcAft>
                <a:spcPts val="0"/>
              </a:spcAft>
              <a:buClrTx/>
              <a:buSzTx/>
              <a:buFontTx/>
              <a:buNone/>
              <a:tabLst/>
              <a:defRPr/>
            </a:pPr>
            <a:r>
              <a:rPr lang="en-GB" b="0" dirty="0">
                <a:solidFill>
                  <a:srgbClr val="000000"/>
                </a:solidFill>
                <a:latin typeface="Montserrat"/>
              </a:rPr>
              <a:t>Look at the illustrations to help with ideas – there is lots of wonderful delete in the pictures that show how the animals help each other. Some possible ideas to pick out: </a:t>
            </a:r>
          </a:p>
          <a:p>
            <a:pPr marL="171450" marR="0" lvl="0" indent="-171450" algn="l" defTabSz="914400" rtl="0" eaLnBrk="1" fontAlgn="base" latinLnBrk="0" hangingPunct="1">
              <a:lnSpc>
                <a:spcPct val="150000"/>
              </a:lnSpc>
              <a:spcBef>
                <a:spcPts val="0"/>
              </a:spcBef>
              <a:spcAft>
                <a:spcPts val="0"/>
              </a:spcAft>
              <a:buClrTx/>
              <a:buSzTx/>
              <a:buFontTx/>
              <a:buChar char="-"/>
              <a:tabLst/>
              <a:defRPr/>
            </a:pPr>
            <a:r>
              <a:rPr lang="en-GB" b="0" dirty="0">
                <a:solidFill>
                  <a:srgbClr val="000000"/>
                </a:solidFill>
                <a:latin typeface="Montserrat"/>
              </a:rPr>
              <a:t>Teamwork (lots of examples of this in the illustrations for children to notice) </a:t>
            </a:r>
          </a:p>
          <a:p>
            <a:pPr marL="171450" marR="0" lvl="0" indent="-171450" algn="l" defTabSz="914400" rtl="0" eaLnBrk="1" fontAlgn="base" latinLnBrk="0" hangingPunct="1">
              <a:lnSpc>
                <a:spcPct val="150000"/>
              </a:lnSpc>
              <a:spcBef>
                <a:spcPts val="0"/>
              </a:spcBef>
              <a:spcAft>
                <a:spcPts val="0"/>
              </a:spcAft>
              <a:buClrTx/>
              <a:buSzTx/>
              <a:buFontTx/>
              <a:buChar char="-"/>
              <a:tabLst/>
              <a:defRPr/>
            </a:pPr>
            <a:r>
              <a:rPr lang="en-GB" b="0" dirty="0">
                <a:solidFill>
                  <a:srgbClr val="000000"/>
                </a:solidFill>
                <a:latin typeface="Montserrat"/>
              </a:rPr>
              <a:t>Valuing everybody’s differences and skills (notice in the illustrations how different sized animals are doing things differently – they each celebrate their own unique skills). </a:t>
            </a:r>
          </a:p>
          <a:p>
            <a:pPr marL="171450" marR="0" lvl="0" indent="-171450" algn="l" defTabSz="914400" rtl="0" eaLnBrk="1" fontAlgn="base" latinLnBrk="0" hangingPunct="1">
              <a:lnSpc>
                <a:spcPct val="150000"/>
              </a:lnSpc>
              <a:spcBef>
                <a:spcPts val="0"/>
              </a:spcBef>
              <a:spcAft>
                <a:spcPts val="0"/>
              </a:spcAft>
              <a:buClrTx/>
              <a:buSzTx/>
              <a:buFontTx/>
              <a:buChar char="-"/>
              <a:tabLst/>
              <a:defRPr/>
            </a:pPr>
            <a:r>
              <a:rPr lang="en-GB" b="0" dirty="0">
                <a:solidFill>
                  <a:srgbClr val="000000"/>
                </a:solidFill>
                <a:latin typeface="Montserrat"/>
              </a:rPr>
              <a:t>Helping to cheer each other up</a:t>
            </a:r>
          </a:p>
          <a:p>
            <a:pPr marL="171450" marR="0" lvl="0" indent="-171450" algn="l" defTabSz="914400" rtl="0" eaLnBrk="1" fontAlgn="base" latinLnBrk="0" hangingPunct="1">
              <a:lnSpc>
                <a:spcPct val="150000"/>
              </a:lnSpc>
              <a:spcBef>
                <a:spcPts val="0"/>
              </a:spcBef>
              <a:spcAft>
                <a:spcPts val="0"/>
              </a:spcAft>
              <a:buClrTx/>
              <a:buSzTx/>
              <a:buFontTx/>
              <a:buChar char="-"/>
              <a:tabLst/>
              <a:defRPr/>
            </a:pPr>
            <a:r>
              <a:rPr lang="en-GB" b="0" dirty="0">
                <a:solidFill>
                  <a:srgbClr val="000000"/>
                </a:solidFill>
                <a:latin typeface="Montserrat"/>
              </a:rPr>
              <a:t>Listening, taking turns, kind hands</a:t>
            </a:r>
          </a:p>
          <a:p>
            <a:pPr marL="171450" marR="0" lvl="0" indent="-171450" algn="l" defTabSz="914400" rtl="0" eaLnBrk="1" fontAlgn="base" latinLnBrk="0" hangingPunct="1">
              <a:lnSpc>
                <a:spcPct val="150000"/>
              </a:lnSpc>
              <a:spcBef>
                <a:spcPts val="0"/>
              </a:spcBef>
              <a:spcAft>
                <a:spcPts val="0"/>
              </a:spcAft>
              <a:buClrTx/>
              <a:buSzTx/>
              <a:buFontTx/>
              <a:buChar char="-"/>
              <a:tabLst/>
              <a:defRPr/>
            </a:pPr>
            <a:r>
              <a:rPr lang="en-GB" b="0" dirty="0">
                <a:solidFill>
                  <a:srgbClr val="000000"/>
                </a:solidFill>
                <a:latin typeface="Montserrat"/>
              </a:rPr>
              <a:t>Sharing </a:t>
            </a:r>
          </a:p>
          <a:p>
            <a:pPr marL="171450" marR="0" lvl="0" indent="-171450" algn="l" defTabSz="914400" rtl="0" eaLnBrk="1" fontAlgn="base" latinLnBrk="0" hangingPunct="1">
              <a:lnSpc>
                <a:spcPct val="150000"/>
              </a:lnSpc>
              <a:spcBef>
                <a:spcPts val="0"/>
              </a:spcBef>
              <a:spcAft>
                <a:spcPts val="0"/>
              </a:spcAft>
              <a:buClrTx/>
              <a:buSzTx/>
              <a:buFontTx/>
              <a:buChar char="-"/>
              <a:tabLst/>
              <a:defRPr/>
            </a:pPr>
            <a:r>
              <a:rPr lang="en-GB" b="0" dirty="0">
                <a:solidFill>
                  <a:srgbClr val="000000"/>
                </a:solidFill>
                <a:latin typeface="Montserrat"/>
              </a:rPr>
              <a:t>Being a good friend</a:t>
            </a:r>
          </a:p>
          <a:p>
            <a:pPr>
              <a:lnSpc>
                <a:spcPct val="150000"/>
              </a:lnSpc>
              <a:defRPr/>
            </a:pPr>
            <a:endParaRPr lang="en-US" sz="1200" dirty="0">
              <a:solidFill>
                <a:srgbClr val="000000"/>
              </a:solidFill>
              <a:latin typeface="Montserra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1035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teachers</a:t>
            </a:r>
          </a:p>
          <a:p>
            <a:r>
              <a:rPr lang="en-GB" b="0" i="1" dirty="0"/>
              <a:t>There are no right or wrong answers here; the value comes in pupils’ discussion and ideas. </a:t>
            </a:r>
          </a:p>
          <a:p>
            <a:r>
              <a:rPr lang="en-GB" b="0" i="0" dirty="0"/>
              <a:t>Focus children’s discussion on how we respect each other (kind hands, listening, being a good friend etc) and why this is important. How would they like to be treated and how do they think others should be treated. </a:t>
            </a:r>
          </a:p>
          <a:p>
            <a:r>
              <a:rPr lang="en-GB" b="0" i="0" dirty="0"/>
              <a:t>Ensure children also talk about how we respect people who are different from ourselves. Why is it important to ensure everyone feels respected and listened to, even when they beliefs or backgrounds may be different from our own. </a:t>
            </a:r>
          </a:p>
          <a:p>
            <a:r>
              <a:rPr lang="en-GB" b="1" i="0" dirty="0"/>
              <a:t>Discussion extension</a:t>
            </a:r>
          </a:p>
          <a:p>
            <a:r>
              <a:rPr lang="en-GB" b="0" i="0" dirty="0"/>
              <a:t>Thinking about the story, how do children know that all the animals respect each other? In what ways do they show respect? </a:t>
            </a:r>
          </a:p>
        </p:txBody>
      </p:sp>
      <p:sp>
        <p:nvSpPr>
          <p:cNvPr id="4" name="Slide Number Placeholder 3"/>
          <p:cNvSpPr>
            <a:spLocks noGrp="1"/>
          </p:cNvSpPr>
          <p:nvPr>
            <p:ph type="sldNum" sz="quarter" idx="5"/>
          </p:nvPr>
        </p:nvSpPr>
        <p:spPr/>
        <p:txBody>
          <a:bodyPr/>
          <a:lstStyle/>
          <a:p>
            <a:fld id="{2F58BD0A-A5A8-4FC6-85A8-C43776B49EFC}" type="slidenum">
              <a:rPr lang="en-GB" smtClean="0"/>
              <a:t>18</a:t>
            </a:fld>
            <a:endParaRPr lang="en-GB"/>
          </a:p>
        </p:txBody>
      </p:sp>
    </p:spTree>
    <p:extLst>
      <p:ext uri="{BB962C8B-B14F-4D97-AF65-F5344CB8AC3E}">
        <p14:creationId xmlns:p14="http://schemas.microsoft.com/office/powerpoint/2010/main" val="322514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 Reach out to help others, Respond kindly, Remember manners, Right to learn,  </a:t>
            </a:r>
          </a:p>
          <a:p>
            <a:r>
              <a:rPr lang="en-US" dirty="0"/>
              <a:t>E – Ears for listening, Everyone is welcome, Eye contact, Enjoy time with our friends, Exchange and share ideas, Enthusiastic friend</a:t>
            </a:r>
          </a:p>
          <a:p>
            <a:r>
              <a:rPr lang="en-US" dirty="0"/>
              <a:t>S – Safety first, Smile, Sensitivity to other people’s ideas, Say sorry when you’ve made a mistake, Share ideas </a:t>
            </a:r>
          </a:p>
          <a:p>
            <a:r>
              <a:rPr lang="en-US" dirty="0"/>
              <a:t>P – Play together, Polite manners, Pause to listen to others,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 – Ears for listening, Everyone is welcome, Eye contact, Enjoy time with our friends, Exchange and share ideas, Enthusiastic friend</a:t>
            </a:r>
          </a:p>
          <a:p>
            <a:r>
              <a:rPr lang="en-GB" dirty="0"/>
              <a:t>C – Care about others, Curiosity, Community, Caring hands, Classmates together, Compassion, Celebrate differences, </a:t>
            </a:r>
          </a:p>
          <a:p>
            <a:r>
              <a:rPr lang="en-GB" dirty="0"/>
              <a:t>T – Treat others kindly, Trust, Think carefully, Talk kindly, Take turns, </a:t>
            </a:r>
          </a:p>
        </p:txBody>
      </p:sp>
      <p:sp>
        <p:nvSpPr>
          <p:cNvPr id="4" name="Slide Number Placeholder 3"/>
          <p:cNvSpPr>
            <a:spLocks noGrp="1"/>
          </p:cNvSpPr>
          <p:nvPr>
            <p:ph type="sldNum" sz="quarter" idx="5"/>
          </p:nvPr>
        </p:nvSpPr>
        <p:spPr/>
        <p:txBody>
          <a:bodyPr/>
          <a:lstStyle/>
          <a:p>
            <a:fld id="{2F58BD0A-A5A8-4FC6-85A8-C43776B49EFC}" type="slidenum">
              <a:rPr lang="en-GB" smtClean="0"/>
              <a:t>19</a:t>
            </a:fld>
            <a:endParaRPr lang="en-GB"/>
          </a:p>
        </p:txBody>
      </p:sp>
    </p:spTree>
    <p:extLst>
      <p:ext uri="{BB962C8B-B14F-4D97-AF65-F5344CB8AC3E}">
        <p14:creationId xmlns:p14="http://schemas.microsoft.com/office/powerpoint/2010/main" val="2420172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Each animal in the story is different, but each one is welcomed into the home they are building. Some animals are sad or scared when they arrive, some need extra help, or some just want to be part of the group. Ask children to imagine that they are mouse, meeting different people who need help. What would mouse do in each scenario?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Show them the list of scenarios (in the slides or printable version below) and ask them to decide how they would respond to each child. They must focus on showing respect and kindness so that everyone feels welcome. </a:t>
            </a:r>
          </a:p>
          <a:p>
            <a:pPr marL="342900" lvl="0" indent="-342900">
              <a:lnSpc>
                <a:spcPct val="107000"/>
              </a:lnSpc>
              <a:spcAft>
                <a:spcPts val="800"/>
              </a:spcAft>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Times New Roman" panose="02020603050405020304" pitchFamily="18" charset="0"/>
              </a:rPr>
              <a:t>Extend the activity by turning this into a role play, asking children to stand up and act out each scenario with volunteers showing how they would respond.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Ensure children understand that there are things they can do to help, but that they can also talk to a trusted adult about it too. </a:t>
            </a:r>
          </a:p>
        </p:txBody>
      </p:sp>
      <p:sp>
        <p:nvSpPr>
          <p:cNvPr id="4" name="Slide Number Placeholder 3"/>
          <p:cNvSpPr>
            <a:spLocks noGrp="1"/>
          </p:cNvSpPr>
          <p:nvPr>
            <p:ph type="sldNum" sz="quarter" idx="5"/>
          </p:nvPr>
        </p:nvSpPr>
        <p:spPr/>
        <p:txBody>
          <a:bodyPr/>
          <a:lstStyle/>
          <a:p>
            <a:fld id="{2F58BD0A-A5A8-4FC6-85A8-C43776B49EFC}" type="slidenum">
              <a:rPr lang="en-GB" smtClean="0"/>
              <a:t>20</a:t>
            </a:fld>
            <a:endParaRPr lang="en-GB"/>
          </a:p>
        </p:txBody>
      </p:sp>
    </p:spTree>
    <p:extLst>
      <p:ext uri="{BB962C8B-B14F-4D97-AF65-F5344CB8AC3E}">
        <p14:creationId xmlns:p14="http://schemas.microsoft.com/office/powerpoint/2010/main" val="1188657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D3D6A-E7B7-07BC-28C7-C4EC96169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52906-CDF1-98FF-9369-854EF4655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70FB6-FFEF-1B44-878D-19991B7C8F76}"/>
              </a:ext>
            </a:extLst>
          </p:cNvPr>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Each animal in the story is different, but each one is welcomed into the home they are building. Some animals are sad or scared when they arrive, some need extra help, or some just want to be part of the group. Ask children to imagine that they are mouse, meeting different people who need help. What would mouse do in each scenario?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Show them the list of scenarios (in the slides or printable version below) and ask them to decide how they would respond to each child. They must focus on showing respect and kindness so that everyone feels welcome. </a:t>
            </a:r>
          </a:p>
          <a:p>
            <a:pPr marL="342900" lvl="0" indent="-342900">
              <a:lnSpc>
                <a:spcPct val="107000"/>
              </a:lnSpc>
              <a:spcAft>
                <a:spcPts val="800"/>
              </a:spcAft>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Times New Roman" panose="02020603050405020304" pitchFamily="18" charset="0"/>
              </a:rPr>
              <a:t>Extend the activity by turning this into a role play, asking children to stand up and act out each scenario with volunteers showing how they would respond.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Ensure children understand that there are things they can do to help, but that they can also talk to a trusted adult about it too. </a:t>
            </a:r>
          </a:p>
          <a:p>
            <a:pPr marL="342900" lvl="0" indent="-342900">
              <a:lnSpc>
                <a:spcPct val="107000"/>
              </a:lnSpc>
              <a:spcAft>
                <a:spcPts val="800"/>
              </a:spcAft>
              <a:buFont typeface="Symbol" panose="05050102010706020507" pitchFamily="18" charset="2"/>
              <a:buChar cha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D4E5B55-3C83-3517-8D98-2B7F31A9A651}"/>
              </a:ext>
            </a:extLst>
          </p:cNvPr>
          <p:cNvSpPr>
            <a:spLocks noGrp="1"/>
          </p:cNvSpPr>
          <p:nvPr>
            <p:ph type="sldNum" sz="quarter" idx="5"/>
          </p:nvPr>
        </p:nvSpPr>
        <p:spPr/>
        <p:txBody>
          <a:bodyPr/>
          <a:lstStyle/>
          <a:p>
            <a:fld id="{2F58BD0A-A5A8-4FC6-85A8-C43776B49EFC}" type="slidenum">
              <a:rPr lang="en-GB" smtClean="0"/>
              <a:t>21</a:t>
            </a:fld>
            <a:endParaRPr lang="en-GB"/>
          </a:p>
        </p:txBody>
      </p:sp>
    </p:spTree>
    <p:extLst>
      <p:ext uri="{BB962C8B-B14F-4D97-AF65-F5344CB8AC3E}">
        <p14:creationId xmlns:p14="http://schemas.microsoft.com/office/powerpoint/2010/main" val="373630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E1EE5-DB46-22B5-8B3C-A43C41EDE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ED2F8-16DA-AFF5-2FF2-2F5A791D8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F18FA-5C11-F908-2361-389D01D9A146}"/>
              </a:ext>
            </a:extLst>
          </p:cNvPr>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Each animal in the story is different, but each one is welcomed into the home they are building. Some animals are sad or scared when they arrive, some need extra help, or some just want to be part of the group. Ask children to imagine that they are mouse, meeting different people who need help. What would mouse do in each scenario?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Show them the list of scenarios (in the slides or printable version below) and ask them to decide how they would respond to each child. They must focus on showing respect and kindness so that everyone feels welcome. </a:t>
            </a:r>
          </a:p>
          <a:p>
            <a:pPr marL="342900" lvl="0" indent="-342900">
              <a:lnSpc>
                <a:spcPct val="107000"/>
              </a:lnSpc>
              <a:spcAft>
                <a:spcPts val="800"/>
              </a:spcAft>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Times New Roman" panose="02020603050405020304" pitchFamily="18" charset="0"/>
              </a:rPr>
              <a:t>Extend the activity by turning this into a role play, asking children to stand up and act out each scenario with volunteers showing how they would respond. </a:t>
            </a: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Ensure children understand that there are things they can do to help, but that they can also talk to a trusted adult about it too. </a:t>
            </a:r>
          </a:p>
          <a:p>
            <a:pPr marL="342900" lvl="0" indent="-342900">
              <a:lnSpc>
                <a:spcPct val="107000"/>
              </a:lnSpc>
              <a:spcAft>
                <a:spcPts val="800"/>
              </a:spcAft>
              <a:buFont typeface="Symbol" panose="05050102010706020507" pitchFamily="18" charset="2"/>
              <a:buChar cha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5108831-B338-E61B-C367-B1E90900BC83}"/>
              </a:ext>
            </a:extLst>
          </p:cNvPr>
          <p:cNvSpPr>
            <a:spLocks noGrp="1"/>
          </p:cNvSpPr>
          <p:nvPr>
            <p:ph type="sldNum" sz="quarter" idx="5"/>
          </p:nvPr>
        </p:nvSpPr>
        <p:spPr/>
        <p:txBody>
          <a:bodyPr/>
          <a:lstStyle/>
          <a:p>
            <a:fld id="{2F58BD0A-A5A8-4FC6-85A8-C43776B49EFC}" type="slidenum">
              <a:rPr lang="en-GB" smtClean="0"/>
              <a:t>22</a:t>
            </a:fld>
            <a:endParaRPr lang="en-GB"/>
          </a:p>
        </p:txBody>
      </p:sp>
    </p:spTree>
    <p:extLst>
      <p:ext uri="{BB962C8B-B14F-4D97-AF65-F5344CB8AC3E}">
        <p14:creationId xmlns:p14="http://schemas.microsoft.com/office/powerpoint/2010/main" val="2560968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24BD-27FF-F921-D303-284A024AE7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8F319-7F4C-5099-5553-62B27F202B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99A67-AF3A-38E1-6158-78FBD0008F38}"/>
              </a:ext>
            </a:extLst>
          </p:cNvPr>
          <p:cNvSpPr>
            <a:spLocks noGrp="1"/>
          </p:cNvSpPr>
          <p:nvPr>
            <p:ph type="body" idx="1"/>
          </p:nvPr>
        </p:nvSpPr>
        <p:spPr/>
        <p:txBody>
          <a:bodyPr/>
          <a:lstStyle/>
          <a:p>
            <a:r>
              <a:rPr lang="en-GB" sz="1200" dirty="0"/>
              <a:t>Before beginning, talk to the children about The Story Project being a safe space for open discussion where children should feel safe to express themselves. </a:t>
            </a:r>
          </a:p>
          <a:p>
            <a:endParaRPr lang="en-GB" sz="1200" dirty="0"/>
          </a:p>
          <a:p>
            <a:r>
              <a:rPr lang="en-GB" sz="1200" dirty="0"/>
              <a:t>Establish some </a:t>
            </a:r>
            <a:r>
              <a:rPr lang="en-GB" sz="1200" b="1" dirty="0"/>
              <a:t>ground rules </a:t>
            </a:r>
            <a:r>
              <a:rPr lang="en-GB" sz="1200" dirty="0"/>
              <a:t>about how you will create and maintain the safe space. </a:t>
            </a:r>
          </a:p>
          <a:p>
            <a:endParaRPr lang="en-GB" sz="1200" dirty="0"/>
          </a:p>
          <a:p>
            <a:r>
              <a:rPr lang="en-GB" sz="1200" dirty="0"/>
              <a:t>Ground rule suggestions:</a:t>
            </a:r>
          </a:p>
          <a:p>
            <a:pPr marL="171450" indent="-171450">
              <a:buFontTx/>
              <a:buChar char="-"/>
            </a:pPr>
            <a:r>
              <a:rPr lang="en-GB" sz="1200" dirty="0"/>
              <a:t>We listen to everyone’s opinions respectfully</a:t>
            </a:r>
          </a:p>
          <a:p>
            <a:pPr marL="171450" indent="-171450">
              <a:buFontTx/>
              <a:buChar char="-"/>
            </a:pPr>
            <a:r>
              <a:rPr lang="en-GB" sz="1200" dirty="0"/>
              <a:t>We join in with the lesson calmly</a:t>
            </a:r>
          </a:p>
          <a:p>
            <a:pPr marL="171450" indent="-171450">
              <a:buFontTx/>
              <a:buChar char="-"/>
            </a:pPr>
            <a:r>
              <a:rPr lang="en-GB" sz="1200" dirty="0"/>
              <a:t>It is ok to have different opinions and ideas</a:t>
            </a:r>
          </a:p>
          <a:p>
            <a:pPr marL="171450" indent="-171450">
              <a:buFontTx/>
              <a:buChar char="-"/>
            </a:pPr>
            <a:r>
              <a:rPr lang="en-GB" sz="1200" dirty="0"/>
              <a:t>We are inquisitive and excited to learn </a:t>
            </a:r>
          </a:p>
          <a:p>
            <a:pPr marL="171450" indent="-171450">
              <a:buFontTx/>
              <a:buChar char="-"/>
            </a:pPr>
            <a:r>
              <a:rPr lang="en-GB" sz="1200" dirty="0"/>
              <a:t>If we are worried about something, we talk to a trusted adult </a:t>
            </a:r>
          </a:p>
          <a:p>
            <a:pPr marL="171450" indent="-171450">
              <a:buFontTx/>
              <a:buChar char="-"/>
            </a:pPr>
            <a:r>
              <a:rPr lang="en-GB" sz="1200" dirty="0"/>
              <a:t>If we are worried about a friend or ourselves, we talk to a trusted adult</a:t>
            </a:r>
          </a:p>
          <a:p>
            <a:pPr marL="171450" indent="-171450">
              <a:buFontTx/>
              <a:buChar char="-"/>
            </a:pPr>
            <a:r>
              <a:rPr lang="en-GB" sz="1200" dirty="0"/>
              <a:t>We do not have to talk about a topic that upsets us </a:t>
            </a:r>
          </a:p>
          <a:p>
            <a:pPr marL="171450" indent="-171450">
              <a:buFontTx/>
              <a:buChar char="-"/>
            </a:pPr>
            <a:r>
              <a:rPr lang="en-GB" sz="1200" dirty="0"/>
              <a:t>We have fun! </a:t>
            </a:r>
          </a:p>
          <a:p>
            <a:endParaRPr lang="en-GB" dirty="0"/>
          </a:p>
        </p:txBody>
      </p:sp>
      <p:sp>
        <p:nvSpPr>
          <p:cNvPr id="4" name="Slide Number Placeholder 3">
            <a:extLst>
              <a:ext uri="{FF2B5EF4-FFF2-40B4-BE49-F238E27FC236}">
                <a16:creationId xmlns:a16="http://schemas.microsoft.com/office/drawing/2014/main" id="{2E46FD18-DFEF-FA54-833C-00B444970A2D}"/>
              </a:ext>
            </a:extLst>
          </p:cNvPr>
          <p:cNvSpPr>
            <a:spLocks noGrp="1"/>
          </p:cNvSpPr>
          <p:nvPr>
            <p:ph type="sldNum" sz="quarter" idx="5"/>
          </p:nvPr>
        </p:nvSpPr>
        <p:spPr/>
        <p:txBody>
          <a:bodyPr/>
          <a:lstStyle/>
          <a:p>
            <a:fld id="{2F58BD0A-A5A8-4FC6-85A8-C43776B49EFC}" type="slidenum">
              <a:rPr lang="en-GB" smtClean="0"/>
              <a:t>3</a:t>
            </a:fld>
            <a:endParaRPr lang="en-GB"/>
          </a:p>
        </p:txBody>
      </p:sp>
    </p:spTree>
    <p:extLst>
      <p:ext uri="{BB962C8B-B14F-4D97-AF65-F5344CB8AC3E}">
        <p14:creationId xmlns:p14="http://schemas.microsoft.com/office/powerpoint/2010/main" val="3475674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69453-11CC-FED6-56F4-D17AD68A4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9B8A2-F9ED-FAA1-0742-2872076150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34724-0EE8-C7D3-61F2-A306ADD7EDD3}"/>
              </a:ext>
            </a:extLst>
          </p:cNvPr>
          <p:cNvSpPr>
            <a:spLocks noGrp="1"/>
          </p:cNvSpPr>
          <p:nvPr>
            <p:ph type="body" idx="1"/>
          </p:nvPr>
        </p:nvSpPr>
        <p:spPr/>
        <p:txBody>
          <a:bodyPr/>
          <a:lstStyle/>
          <a:p>
            <a:pPr marL="0" lvl="0" indent="0">
              <a:lnSpc>
                <a:spcPct val="107000"/>
              </a:lnSpc>
              <a:buFont typeface="Symbol" panose="05050102010706020507" pitchFamily="18" charset="2"/>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Space to add your own specific scenarios relevant to your unique class and content. </a:t>
            </a:r>
          </a:p>
          <a:p>
            <a:pPr marL="0" lvl="0" indent="0">
              <a:lnSpc>
                <a:spcPct val="107000"/>
              </a:lnSpc>
              <a:spcAft>
                <a:spcPts val="800"/>
              </a:spcAft>
              <a:buFont typeface="Symbol" panose="05050102010706020507" pitchFamily="18" charset="2"/>
              <a:buNone/>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8947CAA-8174-D409-0631-0E358D604EF5}"/>
              </a:ext>
            </a:extLst>
          </p:cNvPr>
          <p:cNvSpPr>
            <a:spLocks noGrp="1"/>
          </p:cNvSpPr>
          <p:nvPr>
            <p:ph type="sldNum" sz="quarter" idx="5"/>
          </p:nvPr>
        </p:nvSpPr>
        <p:spPr/>
        <p:txBody>
          <a:bodyPr/>
          <a:lstStyle/>
          <a:p>
            <a:fld id="{2F58BD0A-A5A8-4FC6-85A8-C43776B49EFC}" type="slidenum">
              <a:rPr lang="en-GB" smtClean="0"/>
              <a:t>23</a:t>
            </a:fld>
            <a:endParaRPr lang="en-GB"/>
          </a:p>
        </p:txBody>
      </p:sp>
    </p:spTree>
    <p:extLst>
      <p:ext uri="{BB962C8B-B14F-4D97-AF65-F5344CB8AC3E}">
        <p14:creationId xmlns:p14="http://schemas.microsoft.com/office/powerpoint/2010/main" val="3526365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necessary, re-introduce what The Story Project is about, revisiting previous learning from last week. You may also wish to remind children about any Ground Rules you have agreed together. </a:t>
            </a:r>
          </a:p>
        </p:txBody>
      </p:sp>
      <p:sp>
        <p:nvSpPr>
          <p:cNvPr id="4" name="Slide Number Placeholder 3"/>
          <p:cNvSpPr>
            <a:spLocks noGrp="1"/>
          </p:cNvSpPr>
          <p:nvPr>
            <p:ph type="sldNum" sz="quarter" idx="5"/>
          </p:nvPr>
        </p:nvSpPr>
        <p:spPr/>
        <p:txBody>
          <a:bodyPr/>
          <a:lstStyle/>
          <a:p>
            <a:fld id="{2F58BD0A-A5A8-4FC6-85A8-C43776B49EFC}" type="slidenum">
              <a:rPr lang="en-GB" smtClean="0"/>
              <a:t>24</a:t>
            </a:fld>
            <a:endParaRPr lang="en-GB"/>
          </a:p>
        </p:txBody>
      </p:sp>
    </p:spTree>
    <p:extLst>
      <p:ext uri="{BB962C8B-B14F-4D97-AF65-F5344CB8AC3E}">
        <p14:creationId xmlns:p14="http://schemas.microsoft.com/office/powerpoint/2010/main" val="2009249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07000"/>
              </a:lnSpc>
              <a:spcAft>
                <a:spcPts val="800"/>
              </a:spcAft>
              <a:buFont typeface="Symbol" panose="05050102010706020507" pitchFamily="18" charset="2"/>
              <a:buAutoNum type="arabicPeriod"/>
            </a:pPr>
            <a:endParaRPr lang="en-GB" dirty="0"/>
          </a:p>
          <a:p>
            <a:pPr marL="228600" lvl="0" indent="-228600">
              <a:lnSpc>
                <a:spcPct val="107000"/>
              </a:lnSpc>
              <a:spcAft>
                <a:spcPts val="800"/>
              </a:spcAft>
              <a:buFont typeface="Symbol" panose="05050102010706020507" pitchFamily="18" charset="2"/>
              <a:buAutoNum type="arabicPeriod"/>
            </a:pPr>
            <a:r>
              <a:rPr lang="en-GB" dirty="0"/>
              <a:t>Imaginary Hats</a:t>
            </a:r>
          </a:p>
          <a:p>
            <a:pPr marL="228600" lvl="0" indent="-228600">
              <a:lnSpc>
                <a:spcPct val="107000"/>
              </a:lnSpc>
              <a:spcAft>
                <a:spcPts val="800"/>
              </a:spcAft>
              <a:buFont typeface="Symbol" panose="05050102010706020507" pitchFamily="18" charset="2"/>
              <a:buAutoNum type="arabicPeriod"/>
            </a:pPr>
            <a:r>
              <a:rPr lang="en-GB" dirty="0"/>
              <a:t>Hare Hug</a:t>
            </a:r>
          </a:p>
        </p:txBody>
      </p:sp>
      <p:sp>
        <p:nvSpPr>
          <p:cNvPr id="4" name="Slide Number Placeholder 3"/>
          <p:cNvSpPr>
            <a:spLocks noGrp="1"/>
          </p:cNvSpPr>
          <p:nvPr>
            <p:ph type="sldNum" sz="quarter" idx="5"/>
          </p:nvPr>
        </p:nvSpPr>
        <p:spPr/>
        <p:txBody>
          <a:bodyPr/>
          <a:lstStyle/>
          <a:p>
            <a:fld id="{2F58BD0A-A5A8-4FC6-85A8-C43776B49EFC}" type="slidenum">
              <a:rPr lang="en-GB" smtClean="0"/>
              <a:t>25</a:t>
            </a:fld>
            <a:endParaRPr lang="en-GB"/>
          </a:p>
        </p:txBody>
      </p:sp>
    </p:spTree>
    <p:extLst>
      <p:ext uri="{BB962C8B-B14F-4D97-AF65-F5344CB8AC3E}">
        <p14:creationId xmlns:p14="http://schemas.microsoft.com/office/powerpoint/2010/main" val="1699159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Which feelings and emotions have you covered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Can the children explain what each feeling and emotion means?</a:t>
            </a:r>
          </a:p>
          <a:p>
            <a:pPr marL="342900" lvl="0" indent="-342900">
              <a:lnSpc>
                <a:spcPct val="107000"/>
              </a:lnSpc>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Times New Roman" panose="02020603050405020304" pitchFamily="18" charset="0"/>
              </a:rPr>
              <a:t>Can they give an example of when they have felt like that themselves?</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26</a:t>
            </a:fld>
            <a:endParaRPr lang="en-GB"/>
          </a:p>
        </p:txBody>
      </p:sp>
    </p:spTree>
    <p:extLst>
      <p:ext uri="{BB962C8B-B14F-4D97-AF65-F5344CB8AC3E}">
        <p14:creationId xmlns:p14="http://schemas.microsoft.com/office/powerpoint/2010/main" val="1273348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Assessment opportunity of objectives</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27</a:t>
            </a:fld>
            <a:endParaRPr lang="en-GB"/>
          </a:p>
        </p:txBody>
      </p:sp>
    </p:spTree>
    <p:extLst>
      <p:ext uri="{BB962C8B-B14F-4D97-AF65-F5344CB8AC3E}">
        <p14:creationId xmlns:p14="http://schemas.microsoft.com/office/powerpoint/2010/main" val="582695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Class discussion: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Use the questions on the slides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Follow the QR code link to a learning evaluation form.  There are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3 QR codes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available – see below.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Depending on your class, you can either:</a:t>
            </a:r>
          </a:p>
          <a:p>
            <a:pPr marL="342900" indent="-342900">
              <a:lnSpc>
                <a:spcPct val="107000"/>
              </a:lnSpc>
              <a:spcAft>
                <a:spcPts val="800"/>
              </a:spcAft>
              <a:buAutoNum type="arabicPeriod"/>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Read the questions to your class, give them time to think and then summarise their responses using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QR 1</a:t>
            </a:r>
          </a:p>
          <a:p>
            <a:pPr marL="342900" indent="-342900">
              <a:lnSpc>
                <a:spcPct val="107000"/>
              </a:lnSpc>
              <a:spcAft>
                <a:spcPts val="800"/>
              </a:spcAft>
              <a:buAutoNum type="arabicPeriod"/>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Read the questions to your class, discuss together and then let children answer the questions themselves using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QR 2</a:t>
            </a:r>
            <a:r>
              <a:rPr lang="en-GB" sz="1800" b="1" i="0" u="none" strike="noStrike" kern="1200" dirty="0">
                <a:solidFill>
                  <a:srgbClr val="0000FF"/>
                </a:solidFill>
                <a:effectLst/>
                <a:highlight>
                  <a:srgbClr val="FFFFFF"/>
                </a:highlight>
                <a:latin typeface="+mn-lt"/>
                <a:ea typeface="+mn-ea"/>
                <a:cs typeface="+mn-cs"/>
              </a:rPr>
              <a: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on a device. </a:t>
            </a:r>
          </a:p>
          <a:p>
            <a:pPr marL="342900" indent="-342900">
              <a:lnSpc>
                <a:spcPct val="107000"/>
              </a:lnSpc>
              <a:spcAft>
                <a:spcPts val="800"/>
              </a:spcAft>
              <a:buAutoNum type="arabicPeriod"/>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QR 3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is for adults only and allows staff to give their own feedback. </a:t>
            </a:r>
          </a:p>
        </p:txBody>
      </p:sp>
      <p:sp>
        <p:nvSpPr>
          <p:cNvPr id="4" name="Slide Number Placeholder 3"/>
          <p:cNvSpPr>
            <a:spLocks noGrp="1"/>
          </p:cNvSpPr>
          <p:nvPr>
            <p:ph type="sldNum" sz="quarter" idx="5"/>
          </p:nvPr>
        </p:nvSpPr>
        <p:spPr/>
        <p:txBody>
          <a:bodyPr/>
          <a:lstStyle/>
          <a:p>
            <a:fld id="{2F58BD0A-A5A8-4FC6-85A8-C43776B49EFC}" type="slidenum">
              <a:rPr lang="en-GB" smtClean="0"/>
              <a:t>29</a:t>
            </a:fld>
            <a:endParaRPr lang="en-GB"/>
          </a:p>
        </p:txBody>
      </p:sp>
    </p:spTree>
    <p:extLst>
      <p:ext uri="{BB962C8B-B14F-4D97-AF65-F5344CB8AC3E}">
        <p14:creationId xmlns:p14="http://schemas.microsoft.com/office/powerpoint/2010/main" val="1098699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to summarise pupil's responses</a:t>
            </a:r>
          </a:p>
          <a:p>
            <a:endParaRPr lang="en-GB" dirty="0"/>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Activity 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Read the questions on the screen with the class.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Give them some thinking time or time to discuss their responses with a Talk Partner.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Use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QR code 1</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to access the form.  The teacher asks the questions to the class and summarises their responses.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Also available here: </a:t>
            </a:r>
            <a:r>
              <a:rPr lang="en-GB" sz="1800" dirty="0">
                <a:effectLst/>
                <a:latin typeface="Aptos" panose="020B0004020202020204" pitchFamily="34" charset="0"/>
                <a:ea typeface="Aptos" panose="020B0004020202020204" pitchFamily="34" charset="0"/>
                <a:cs typeface="Times New Roman" panose="02020603050405020304" pitchFamily="18" charset="0"/>
              </a:rPr>
              <a:t> </a:t>
            </a:r>
            <a:r>
              <a:rPr lang="en-GB" dirty="0">
                <a:hlinkClick r:id="rId3"/>
              </a:rPr>
              <a:t>https://forms.office.com/Pages/ResponsePage.aspx?id=1UL-GCPYWkCGhoSj4l3oFrLryx4oVUtNoQjxq4TpQIZUNjNLMVJIUEI0UjFLWVRFSkoxUjE2V0NENC4u&amp;origin=QRCode</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30</a:t>
            </a:fld>
            <a:endParaRPr lang="en-GB"/>
          </a:p>
        </p:txBody>
      </p:sp>
    </p:spTree>
    <p:extLst>
      <p:ext uri="{BB962C8B-B14F-4D97-AF65-F5344CB8AC3E}">
        <p14:creationId xmlns:p14="http://schemas.microsoft.com/office/powerpoint/2010/main" val="574676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Teacher to summarise pupil's responses</a:t>
            </a:r>
          </a:p>
          <a:p>
            <a:endParaRPr lang="en-GB" dirty="0"/>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Activity 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Read the questions on the screen with the class.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Give them some thinking time or time to discuss their responses with a Talk Partner.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Use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QR code 1</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to access the form.  The teacher asks the questions to the class and summarises their responses. </a:t>
            </a:r>
          </a:p>
        </p:txBody>
      </p:sp>
      <p:sp>
        <p:nvSpPr>
          <p:cNvPr id="4" name="Slide Number Placeholder 3"/>
          <p:cNvSpPr>
            <a:spLocks noGrp="1"/>
          </p:cNvSpPr>
          <p:nvPr>
            <p:ph type="sldNum" sz="quarter" idx="5"/>
          </p:nvPr>
        </p:nvSpPr>
        <p:spPr/>
        <p:txBody>
          <a:bodyPr/>
          <a:lstStyle/>
          <a:p>
            <a:fld id="{2F58BD0A-A5A8-4FC6-85A8-C43776B49EFC}" type="slidenum">
              <a:rPr lang="en-GB" smtClean="0"/>
              <a:t>31</a:t>
            </a:fld>
            <a:endParaRPr lang="en-GB"/>
          </a:p>
        </p:txBody>
      </p:sp>
    </p:spTree>
    <p:extLst>
      <p:ext uri="{BB962C8B-B14F-4D97-AF65-F5344CB8AC3E}">
        <p14:creationId xmlns:p14="http://schemas.microsoft.com/office/powerpoint/2010/main" val="486303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FF"/>
                </a:solidFill>
                <a:effectLst/>
                <a:highlight>
                  <a:srgbClr val="FFFFFF"/>
                </a:highlight>
                <a:latin typeface="Aptos" panose="020B0004020202020204" pitchFamily="34" charset="0"/>
              </a:rPr>
              <a:t>Children’s answers: </a:t>
            </a:r>
            <a:r>
              <a:rPr lang="en-GB" dirty="0">
                <a:hlinkClick r:id="rId3"/>
              </a:rPr>
              <a:t>https://forms.office.com/e/DK4mLcNjzN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strike="noStrike" dirty="0">
              <a:solidFill>
                <a:srgbClr val="0000FF"/>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FF"/>
                </a:solidFill>
                <a:effectLst/>
                <a:highlight>
                  <a:srgbClr val="FFFFFF"/>
                </a:highlight>
                <a:latin typeface="Aptos" panose="020B0004020202020204" pitchFamily="34" charset="0"/>
              </a:rPr>
              <a:t>Teacher’s answers: </a:t>
            </a:r>
            <a:r>
              <a:rPr lang="en-GB" dirty="0">
                <a:hlinkClick r:id="rId4"/>
              </a:rPr>
              <a:t>https://forms.office.com/e/XBuiMwBJex</a:t>
            </a:r>
            <a:endParaRPr lang="en-US" sz="1200" b="0" i="0" u="sng" strike="noStrike" dirty="0">
              <a:solidFill>
                <a:srgbClr val="0000FF"/>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32</a:t>
            </a:fld>
            <a:endParaRPr lang="en-GB"/>
          </a:p>
        </p:txBody>
      </p:sp>
    </p:spTree>
    <p:extLst>
      <p:ext uri="{BB962C8B-B14F-4D97-AF65-F5344CB8AC3E}">
        <p14:creationId xmlns:p14="http://schemas.microsoft.com/office/powerpoint/2010/main" val="389381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FF"/>
                </a:solidFill>
                <a:effectLst/>
                <a:highlight>
                  <a:srgbClr val="FFFFFF"/>
                </a:highlight>
                <a:latin typeface="Aptos" panose="020B0004020202020204" pitchFamily="34" charset="0"/>
              </a:rPr>
              <a:t>Children’s answers: </a:t>
            </a:r>
            <a:r>
              <a:rPr lang="en-GB" dirty="0">
                <a:hlinkClick r:id="rId3"/>
              </a:rPr>
              <a:t>https://forms.office.com/e/DK4mLcNjzN</a:t>
            </a:r>
            <a:endParaRPr lang="en-US" sz="1200" b="0" i="0" u="none" strike="noStrike" dirty="0">
              <a:solidFill>
                <a:srgbClr val="0000FF"/>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sng" strike="noStrike" dirty="0">
              <a:solidFill>
                <a:srgbClr val="0000FF"/>
              </a:solidFill>
              <a:effectLst/>
              <a:highlight>
                <a:srgbClr val="FFFFFF"/>
              </a:highligh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FF"/>
                </a:solidFill>
                <a:effectLst/>
                <a:highlight>
                  <a:srgbClr val="FFFFFF"/>
                </a:highlight>
                <a:latin typeface="Aptos" panose="020B0004020202020204" pitchFamily="34" charset="0"/>
              </a:rPr>
              <a:t>Teacher’s answers: </a:t>
            </a:r>
            <a:r>
              <a:rPr lang="en-GB" dirty="0">
                <a:hlinkClick r:id="rId4"/>
              </a:rPr>
              <a:t>https://forms.office.com/e/XBuiMwBJex</a:t>
            </a:r>
            <a:endParaRPr lang="en-US" sz="1200" b="0" i="0" u="sng" strike="noStrike" dirty="0">
              <a:solidFill>
                <a:srgbClr val="0000FF"/>
              </a:solidFill>
              <a:effectLst/>
              <a:highlight>
                <a:srgbClr val="FFFFFF"/>
              </a:highligh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33</a:t>
            </a:fld>
            <a:endParaRPr lang="en-GB"/>
          </a:p>
        </p:txBody>
      </p:sp>
    </p:spTree>
    <p:extLst>
      <p:ext uri="{BB962C8B-B14F-4D97-AF65-F5344CB8AC3E}">
        <p14:creationId xmlns:p14="http://schemas.microsoft.com/office/powerpoint/2010/main" val="3114690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Guide children from a ‘mindful moments’: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Take a deep breath in and out. Close your eyes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Imagine you are a tall, strong tree standing in the middle of a wide-open field, with a gentle, warm breeze passing through</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Imagine your legs are the trunk of the tree, keeping you standing tall no matter what gets in your way.</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Imagine your arms are the branches. Reach them up as high as you can. Stretch them out as wide as you can. Feel the space you are taking up in the room</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Imagine your fingers are the leaves. Notice how they feel. Is there a breeze? Are they warm or cold?</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Focus back on your breathing. Focus on the calmness of the room.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Take another deep breath in and out.</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9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Slowly, open your eyes.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5</a:t>
            </a:fld>
            <a:endParaRPr lang="en-GB"/>
          </a:p>
        </p:txBody>
      </p:sp>
    </p:spTree>
    <p:extLst>
      <p:ext uri="{BB962C8B-B14F-4D97-AF65-F5344CB8AC3E}">
        <p14:creationId xmlns:p14="http://schemas.microsoft.com/office/powerpoint/2010/main" val="796757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link for children to submit their own answers</a:t>
            </a:r>
          </a:p>
        </p:txBody>
      </p:sp>
      <p:sp>
        <p:nvSpPr>
          <p:cNvPr id="4" name="Slide Number Placeholder 3"/>
          <p:cNvSpPr>
            <a:spLocks noGrp="1"/>
          </p:cNvSpPr>
          <p:nvPr>
            <p:ph type="sldNum" sz="quarter" idx="5"/>
          </p:nvPr>
        </p:nvSpPr>
        <p:spPr/>
        <p:txBody>
          <a:bodyPr/>
          <a:lstStyle/>
          <a:p>
            <a:fld id="{2F58BD0A-A5A8-4FC6-85A8-C43776B49EFC}" type="slidenum">
              <a:rPr lang="en-GB" smtClean="0"/>
              <a:t>34</a:t>
            </a:fld>
            <a:endParaRPr lang="en-GB"/>
          </a:p>
        </p:txBody>
      </p:sp>
    </p:spTree>
    <p:extLst>
      <p:ext uri="{BB962C8B-B14F-4D97-AF65-F5344CB8AC3E}">
        <p14:creationId xmlns:p14="http://schemas.microsoft.com/office/powerpoint/2010/main" val="3089502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link for teachers and other staff to submit their own responses </a:t>
            </a:r>
          </a:p>
        </p:txBody>
      </p:sp>
      <p:sp>
        <p:nvSpPr>
          <p:cNvPr id="4" name="Slide Number Placeholder 3"/>
          <p:cNvSpPr>
            <a:spLocks noGrp="1"/>
          </p:cNvSpPr>
          <p:nvPr>
            <p:ph type="sldNum" sz="quarter" idx="5"/>
          </p:nvPr>
        </p:nvSpPr>
        <p:spPr/>
        <p:txBody>
          <a:bodyPr/>
          <a:lstStyle/>
          <a:p>
            <a:fld id="{2F58BD0A-A5A8-4FC6-85A8-C43776B49EFC}" type="slidenum">
              <a:rPr lang="en-GB" smtClean="0"/>
              <a:t>35</a:t>
            </a:fld>
            <a:endParaRPr lang="en-GB"/>
          </a:p>
        </p:txBody>
      </p:sp>
    </p:spTree>
    <p:extLst>
      <p:ext uri="{BB962C8B-B14F-4D97-AF65-F5344CB8AC3E}">
        <p14:creationId xmlns:p14="http://schemas.microsoft.com/office/powerpoint/2010/main" val="3164379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Look at the picture of the mouse and the frog on page 2 (where the mouse looks concerned and the frog looks sad)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How do the pupils think the two animals are feeling? </a:t>
            </a:r>
            <a:endParaRPr lang="en-GB" sz="18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What do children think will happen next? Do you think the mouse will help the frog? How do they know?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6</a:t>
            </a:fld>
            <a:endParaRPr lang="en-GB"/>
          </a:p>
        </p:txBody>
      </p:sp>
    </p:spTree>
    <p:extLst>
      <p:ext uri="{BB962C8B-B14F-4D97-AF65-F5344CB8AC3E}">
        <p14:creationId xmlns:p14="http://schemas.microsoft.com/office/powerpoint/2010/main" val="131885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7</a:t>
            </a:fld>
            <a:endParaRPr lang="en-GB"/>
          </a:p>
        </p:txBody>
      </p:sp>
    </p:spTree>
    <p:extLst>
      <p:ext uri="{BB962C8B-B14F-4D97-AF65-F5344CB8AC3E}">
        <p14:creationId xmlns:p14="http://schemas.microsoft.com/office/powerpoint/2010/main" val="297066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US" sz="1200" b="1" dirty="0">
                <a:solidFill>
                  <a:srgbClr val="000000"/>
                </a:solidFill>
                <a:latin typeface="Montserrat"/>
              </a:rPr>
              <a:t>Suggested answers and prompts:</a:t>
            </a:r>
          </a:p>
          <a:p>
            <a:pPr fontAlgn="base">
              <a:lnSpc>
                <a:spcPct val="150000"/>
              </a:lnSpc>
              <a:defRPr/>
            </a:pPr>
            <a:r>
              <a:rPr lang="en-GB" b="1" i="0" u="none" strike="noStrike" kern="1200" cap="none" spc="0" normalizeH="0" baseline="0" noProof="0" dirty="0">
                <a:ln>
                  <a:noFill/>
                </a:ln>
                <a:solidFill>
                  <a:srgbClr val="000000"/>
                </a:solidFill>
                <a:effectLst/>
                <a:uLnTx/>
                <a:uFillTx/>
                <a:latin typeface="Montserrat"/>
              </a:rPr>
              <a:t>Can you think of an example</a:t>
            </a:r>
            <a:r>
              <a:rPr lang="en-GB" b="1" i="0" u="none" strike="noStrike" kern="1200" cap="none" spc="0" normalizeH="0" noProof="0" dirty="0">
                <a:ln>
                  <a:noFill/>
                </a:ln>
                <a:solidFill>
                  <a:srgbClr val="000000"/>
                </a:solidFill>
                <a:effectLst/>
                <a:uLnTx/>
                <a:uFillTx/>
                <a:latin typeface="Montserrat"/>
              </a:rPr>
              <a:t> of why the animals are looking for a new place to live? </a:t>
            </a:r>
          </a:p>
          <a:p>
            <a:pPr fontAlgn="base">
              <a:lnSpc>
                <a:spcPct val="150000"/>
              </a:lnSpc>
              <a:defRPr/>
            </a:pPr>
            <a:r>
              <a:rPr lang="en-GB" sz="1100" b="0" i="0" u="none" strike="noStrike" kern="1200" cap="none" spc="0" normalizeH="0" baseline="0" noProof="0" dirty="0">
                <a:ln>
                  <a:noFill/>
                </a:ln>
                <a:solidFill>
                  <a:srgbClr val="000000"/>
                </a:solidFill>
                <a:effectLst/>
                <a:uLnTx/>
                <a:uFillTx/>
                <a:latin typeface="Montserrat"/>
              </a:rPr>
              <a:t>Frog – pond has dried up. Rabbits – scared away by an eagle. Bear – scared people away due to his size. Birds – tree has been chopped down. </a:t>
            </a:r>
          </a:p>
          <a:p>
            <a:pPr>
              <a:lnSpc>
                <a:spcPct val="150000"/>
              </a:lnSpc>
              <a:defRPr/>
            </a:pPr>
            <a:r>
              <a:rPr lang="en-GB" b="1" dirty="0">
                <a:solidFill>
                  <a:prstClr val="black"/>
                </a:solidFill>
                <a:latin typeface="Montserrat"/>
              </a:rPr>
              <a:t>How does Mouse welcome other animals?</a:t>
            </a:r>
          </a:p>
          <a:p>
            <a:pPr>
              <a:lnSpc>
                <a:spcPct val="150000"/>
              </a:lnSpc>
              <a:defRPr/>
            </a:pPr>
            <a:r>
              <a:rPr lang="en-GB" b="0" dirty="0">
                <a:solidFill>
                  <a:prstClr val="black"/>
                </a:solidFill>
                <a:latin typeface="Montserrat"/>
              </a:rPr>
              <a:t>No matter who the animals are, where they have come from or why Mouse welcomes them with open arms. Mouse invites them to join in building the new home, meaning they are all involved and valued members of the team. Keep an eye on the illustrations throughout the book, as there are lots of lovely examples of how the animals support each other and show kindness. </a:t>
            </a:r>
          </a:p>
          <a:p>
            <a:pPr>
              <a:lnSpc>
                <a:spcPct val="150000"/>
              </a:lnSpc>
              <a:defRPr/>
            </a:pPr>
            <a:r>
              <a:rPr lang="en-GB" b="1" dirty="0">
                <a:solidFill>
                  <a:prstClr val="black"/>
                </a:solidFill>
                <a:latin typeface="Montserrat"/>
              </a:rPr>
              <a:t>Why do you think Mouse is glad that an animal like Bear has come along? (p9). How do you think Bear feels after he is welcomed by Mouse? </a:t>
            </a:r>
          </a:p>
          <a:p>
            <a:pPr>
              <a:lnSpc>
                <a:spcPct val="150000"/>
              </a:lnSpc>
              <a:defRPr/>
            </a:pPr>
            <a:r>
              <a:rPr lang="en-GB" b="0" dirty="0">
                <a:solidFill>
                  <a:prstClr val="black"/>
                </a:solidFill>
                <a:latin typeface="Montserrat"/>
              </a:rPr>
              <a:t>Bear was worried about scaring people away due to his height. However, Mouse sees Bear’s height as a strength – it means he can reach up high. Mouse values all the animals differences. This is likely to make Bear feel welcomed, listened to and understood. </a:t>
            </a:r>
          </a:p>
          <a:p>
            <a:pPr>
              <a:lnSpc>
                <a:spcPct val="150000"/>
              </a:lnSpc>
              <a:defRPr/>
            </a:pPr>
            <a:r>
              <a:rPr lang="en-GB" b="1" dirty="0">
                <a:solidFill>
                  <a:prstClr val="black"/>
                </a:solidFill>
                <a:latin typeface="Montserrat"/>
              </a:rPr>
              <a:t>Do you think the animals all feel welcomed in their new home, by the end of the story? How do you know? </a:t>
            </a:r>
          </a:p>
          <a:p>
            <a:pPr>
              <a:lnSpc>
                <a:spcPct val="150000"/>
              </a:lnSpc>
              <a:defRPr/>
            </a:pPr>
            <a:r>
              <a:rPr lang="en-US" sz="1200" b="0" dirty="0">
                <a:solidFill>
                  <a:srgbClr val="000000"/>
                </a:solidFill>
                <a:latin typeface="Montserrat"/>
              </a:rPr>
              <a:t>The animals have worked hard together to build their home. The illustrations show them as happy, being friendly and helping each other. Encourage children to think about how different the animals are – yet they all live together harmoniously.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1" dirty="0">
              <a:solidFill>
                <a:srgbClr val="000000"/>
              </a:solidFill>
              <a:latin typeface="Montserra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42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dirty="0"/>
              <a:t>There are no right or wrong answers here; the value comes in pupils’ discussion and ideas.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Encourage children to think about their own experiences – times they needed help and times they helped other people in class. Link this back to the book, highlighting how the animals all helped each other and how they celebrated each other’s differences and similarities. If any children have started in your class recently, you could draw on their experience (if they are happy to talk about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Key follow up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How does helping people making you feel?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How do you think it makes the other person feel?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How do you feel when somebody helps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Benefits to helping other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 Feeling good about ourselves, we have done something positive for somebody else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dirty="0"/>
              <a:t>Better teamwork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dirty="0"/>
              <a:t>Better relationships (e.g. stronger friendships when we help each other)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dirty="0"/>
              <a:t>Everybody feels supported and included. Nobody is left out.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b="0" i="0" dirty="0"/>
              <a:t>Helps us to understand other people’s needs.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Discussion extension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You can extend the discussion by thinking about the reasons people might not ask for help – they could be shy, embarrassed, unsure what to say or who to ask, new and feel alone. Can children think of examples when they have felt like this? What advice would they give to others who feel this way? How would they support a new children in class? </a:t>
            </a:r>
          </a:p>
          <a:p>
            <a:endParaRPr lang="en-GB" b="0" dirty="0"/>
          </a:p>
        </p:txBody>
      </p:sp>
      <p:sp>
        <p:nvSpPr>
          <p:cNvPr id="4" name="Slide Number Placeholder 3"/>
          <p:cNvSpPr>
            <a:spLocks noGrp="1"/>
          </p:cNvSpPr>
          <p:nvPr>
            <p:ph type="sldNum" sz="quarter" idx="5"/>
          </p:nvPr>
        </p:nvSpPr>
        <p:spPr/>
        <p:txBody>
          <a:bodyPr/>
          <a:lstStyle/>
          <a:p>
            <a:fld id="{2F58BD0A-A5A8-4FC6-85A8-C43776B49EFC}" type="slidenum">
              <a:rPr lang="en-GB" smtClean="0"/>
              <a:t>9</a:t>
            </a:fld>
            <a:endParaRPr lang="en-GB"/>
          </a:p>
        </p:txBody>
      </p:sp>
    </p:spTree>
    <p:extLst>
      <p:ext uri="{BB962C8B-B14F-4D97-AF65-F5344CB8AC3E}">
        <p14:creationId xmlns:p14="http://schemas.microsoft.com/office/powerpoint/2010/main" val="328237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Ask children to design a shelter (just like the animals do in the story) that accommodates everyone in the class. You can do this verbally together as a class/assembly or in small groups with paper and pen.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Children must consider: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effectLst/>
                <a:latin typeface="Aptos" panose="020B0004020202020204" pitchFamily="34" charset="0"/>
                <a:ea typeface="Aptos" panose="020B0004020202020204" pitchFamily="34" charset="0"/>
                <a:cs typeface="Times New Roman" panose="02020603050405020304" pitchFamily="18" charset="0"/>
              </a:rPr>
              <a:t>Practicalities e.g. enough room for sleeping, eating, going to the bathroom, accessibility for people with disabilities</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effectLst/>
                <a:latin typeface="Aptos" panose="020B0004020202020204" pitchFamily="34" charset="0"/>
                <a:ea typeface="Aptos" panose="020B0004020202020204" pitchFamily="34" charset="0"/>
                <a:cs typeface="Times New Roman" panose="02020603050405020304" pitchFamily="18" charset="0"/>
              </a:rPr>
              <a:t>Shared interests e.g. some children like football, some like reading, how will they make it a nice space for everyone?</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900" kern="100" dirty="0">
                <a:effectLst/>
                <a:latin typeface="Aptos" panose="020B0004020202020204" pitchFamily="34" charset="0"/>
                <a:ea typeface="Aptos" panose="020B0004020202020204" pitchFamily="34" charset="0"/>
                <a:cs typeface="Times New Roman" panose="02020603050405020304" pitchFamily="18" charset="0"/>
              </a:rPr>
              <a:t>Cultural, religious and language differences e.g. does there need to be a space to pray, how will people communicate if they speak different languages?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If you are doing this activity in a classroom, you could use building blocks or Lego to help children play out the space.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Finally, ask children WHY they think it is important to accommodate everyone? Why should we make sure all children are included and planned for?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10</a:t>
            </a:fld>
            <a:endParaRPr lang="en-GB"/>
          </a:p>
        </p:txBody>
      </p:sp>
    </p:spTree>
    <p:extLst>
      <p:ext uri="{BB962C8B-B14F-4D97-AF65-F5344CB8AC3E}">
        <p14:creationId xmlns:p14="http://schemas.microsoft.com/office/powerpoint/2010/main" val="110889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In the story, the mouse and the animals work hard to make sure everyone is included when they arrive asking for help.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900" kern="100" dirty="0">
                <a:effectLst/>
                <a:latin typeface="Aptos" panose="020B0004020202020204" pitchFamily="34" charset="0"/>
                <a:ea typeface="Aptos" panose="020B0004020202020204" pitchFamily="34" charset="0"/>
                <a:cs typeface="Times New Roman" panose="02020603050405020304" pitchFamily="18" charset="0"/>
              </a:rPr>
              <a:t>Ask children to imagine a new child is starting in their class. Can they create a welcome box to help the children settle in. Possible ideas include: </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GB" sz="900" kern="100" dirty="0">
                <a:effectLst/>
                <a:latin typeface="Aptos" panose="020B0004020202020204" pitchFamily="34" charset="0"/>
                <a:ea typeface="Aptos" panose="020B0004020202020204" pitchFamily="34" charset="0"/>
                <a:cs typeface="Times New Roman" panose="02020603050405020304" pitchFamily="18" charset="0"/>
              </a:rPr>
              <a:t>Map of school, pencil case, photos/names of classmates and key adults, welcome pictures draw by the class, a book/dual language book, a small toy, a timetable of the day etc)</a:t>
            </a: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GB" sz="900" dirty="0">
                <a:effectLst/>
                <a:latin typeface="Aptos" panose="020B0004020202020204" pitchFamily="34" charset="0"/>
                <a:ea typeface="Aptos" panose="020B0004020202020204" pitchFamily="34" charset="0"/>
                <a:cs typeface="Times New Roman" panose="02020603050405020304" pitchFamily="18" charset="0"/>
              </a:rPr>
              <a:t>Talk about how each item would help somebody to settle into a new class. What can children in class do to welcome the new person? (e.g. Learn a few words in their language, in EYFS adding familiar items to the home corner, learn how to pronounce the child’s name correctly) </a:t>
            </a:r>
            <a:endParaRPr lang="en-GB"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F58BD0A-A5A8-4FC6-85A8-C43776B49EFC}" type="slidenum">
              <a:rPr lang="en-GB" smtClean="0"/>
              <a:t>11</a:t>
            </a:fld>
            <a:endParaRPr lang="en-GB"/>
          </a:p>
        </p:txBody>
      </p:sp>
    </p:spTree>
    <p:extLst>
      <p:ext uri="{BB962C8B-B14F-4D97-AF65-F5344CB8AC3E}">
        <p14:creationId xmlns:p14="http://schemas.microsoft.com/office/powerpoint/2010/main" val="3943774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53D7-DE32-9CD3-4EE9-75F14035BA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1084FDA-FEE9-4073-07CC-E491243CC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210E0C8-0C0A-CA13-D4BF-1CF9D1B592B7}"/>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5" name="Footer Placeholder 4">
            <a:extLst>
              <a:ext uri="{FF2B5EF4-FFF2-40B4-BE49-F238E27FC236}">
                <a16:creationId xmlns:a16="http://schemas.microsoft.com/office/drawing/2014/main" id="{951497A2-86E7-56BD-46B9-5E5DAD1AB1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5DAFB-BF06-AAF9-0262-CEBF1D34603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09673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295E-0DC1-E5E2-FBC5-9BE8A98938B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C05B105-2FB3-31E1-91CE-DE1A58CA40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84D6FE-1B4C-9480-816D-BECFCD65FA22}"/>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5" name="Footer Placeholder 4">
            <a:extLst>
              <a:ext uri="{FF2B5EF4-FFF2-40B4-BE49-F238E27FC236}">
                <a16:creationId xmlns:a16="http://schemas.microsoft.com/office/drawing/2014/main" id="{7950C9A9-27D7-1ABE-CC79-C7779A2DD3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28550-28B7-8F41-C88E-DD4789551A28}"/>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5776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6469B-CAF3-412F-A627-CF67047E98F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7C8825D-07D3-1BBF-50B3-B5D429C858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0D3871-0B69-CDE9-D557-39AB78F3C702}"/>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5" name="Footer Placeholder 4">
            <a:extLst>
              <a:ext uri="{FF2B5EF4-FFF2-40B4-BE49-F238E27FC236}">
                <a16:creationId xmlns:a16="http://schemas.microsoft.com/office/drawing/2014/main" id="{DE085880-AB6E-FDF0-5D58-E19BA1BCE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B0EC6-AF7B-259A-1973-BED2167B442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635437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D426-F08A-3ECA-50B8-1641AAA7A1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9AE886-D0B2-0C99-E69C-A58F64E212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6164EA-FED1-F6C9-0E0B-102DD4E3A20C}"/>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5" name="Footer Placeholder 4">
            <a:extLst>
              <a:ext uri="{FF2B5EF4-FFF2-40B4-BE49-F238E27FC236}">
                <a16:creationId xmlns:a16="http://schemas.microsoft.com/office/drawing/2014/main" id="{DDF09B02-6BC7-F7F3-3099-FC4C4F6B3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E91208-8A09-9465-EBE4-0FC1C7335F3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17489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A588-043D-0690-9C23-64FE2EEEC7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D4F6E0B-34D7-42FA-552D-06F7DE9F6D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8285A1-29C0-1289-FFB5-3F085BC17F44}"/>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5" name="Footer Placeholder 4">
            <a:extLst>
              <a:ext uri="{FF2B5EF4-FFF2-40B4-BE49-F238E27FC236}">
                <a16:creationId xmlns:a16="http://schemas.microsoft.com/office/drawing/2014/main" id="{00BECD1D-902C-F85A-EDB5-EE414850D0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DA3BD-72D3-A4D5-8594-27A18D3A6230}"/>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40237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C787-DCDF-F324-660E-9964C50017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07F758-1379-78E8-F4F1-238C3255A9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950A9E3-C045-42A9-D5DA-4F7AE981178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D4973B6-EB86-A02D-1F60-7A55C38CA76D}"/>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6" name="Footer Placeholder 5">
            <a:extLst>
              <a:ext uri="{FF2B5EF4-FFF2-40B4-BE49-F238E27FC236}">
                <a16:creationId xmlns:a16="http://schemas.microsoft.com/office/drawing/2014/main" id="{44BD9BC6-E559-A459-0C5B-86BC07794F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C90617-5EF7-5548-8EAF-4403EB36E754}"/>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570562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FE55-E691-D84E-AB9A-1D8A6BD0CC8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EDC6F2A-BA50-662E-DB05-D87FCA1A1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0F7C5C-B14F-F7F0-ED00-CDC2DD4238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268F829-2483-082E-CE36-266B98076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8C4EC0-E5B8-965E-5931-381DFE2702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3745398-8A40-7EB4-0A1D-826BEA0B0698}"/>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8" name="Footer Placeholder 7">
            <a:extLst>
              <a:ext uri="{FF2B5EF4-FFF2-40B4-BE49-F238E27FC236}">
                <a16:creationId xmlns:a16="http://schemas.microsoft.com/office/drawing/2014/main" id="{DB2BC48D-ED0F-DE59-5603-8F0C93F340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5E5530-50EF-52CB-A791-FA8C61B0ECEE}"/>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28132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D813-55E8-F362-E54F-CCD7EF97BBE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3B0D12D-3BBF-949B-D3C7-4438EA66172D}"/>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4" name="Footer Placeholder 3">
            <a:extLst>
              <a:ext uri="{FF2B5EF4-FFF2-40B4-BE49-F238E27FC236}">
                <a16:creationId xmlns:a16="http://schemas.microsoft.com/office/drawing/2014/main" id="{9A7E04F5-15BC-6B54-3AA3-AF3D7DD823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370A9E-D7BC-5343-3545-B226D38AF08F}"/>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1174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96992-F258-3AB6-2721-3A0EC4387188}"/>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3" name="Footer Placeholder 2">
            <a:extLst>
              <a:ext uri="{FF2B5EF4-FFF2-40B4-BE49-F238E27FC236}">
                <a16:creationId xmlns:a16="http://schemas.microsoft.com/office/drawing/2014/main" id="{9902A32E-571D-8ABA-D43C-6DF86586BA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E69A11-533F-D617-C748-08CC9FFDFA03}"/>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3619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25F9-3AAC-1954-98C2-36F18CD84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71B897F-C1AC-501B-B12A-62EF7037D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D9D786D-02E2-6AF7-B1A0-8DF6BC80B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911815-236E-00B2-2631-FD70DC6A7C35}"/>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6" name="Footer Placeholder 5">
            <a:extLst>
              <a:ext uri="{FF2B5EF4-FFF2-40B4-BE49-F238E27FC236}">
                <a16:creationId xmlns:a16="http://schemas.microsoft.com/office/drawing/2014/main" id="{F9CE5E5A-DF40-58DB-060B-8570DF19A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0DB425-DA36-4531-D805-7AB0612F50F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746870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D5C2-7AC6-370F-B01E-C83D1E0FE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F1F3D6B-BB4B-8772-F08B-5547992F8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9BF542-EAFE-43A9-6688-6E1B3A8E2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54DF2F-3A07-609B-6F7B-5F940DADDFB5}"/>
              </a:ext>
            </a:extLst>
          </p:cNvPr>
          <p:cNvSpPr>
            <a:spLocks noGrp="1"/>
          </p:cNvSpPr>
          <p:nvPr>
            <p:ph type="dt" sz="half" idx="10"/>
          </p:nvPr>
        </p:nvSpPr>
        <p:spPr/>
        <p:txBody>
          <a:bodyPr/>
          <a:lstStyle/>
          <a:p>
            <a:fld id="{469BE586-1BC1-43D5-8B1F-5DFC97980412}" type="datetimeFigureOut">
              <a:rPr lang="en-GB" smtClean="0"/>
              <a:t>12/05/2025</a:t>
            </a:fld>
            <a:endParaRPr lang="en-GB"/>
          </a:p>
        </p:txBody>
      </p:sp>
      <p:sp>
        <p:nvSpPr>
          <p:cNvPr id="6" name="Footer Placeholder 5">
            <a:extLst>
              <a:ext uri="{FF2B5EF4-FFF2-40B4-BE49-F238E27FC236}">
                <a16:creationId xmlns:a16="http://schemas.microsoft.com/office/drawing/2014/main" id="{53D0B5A5-7074-9B10-E650-1A3AA7C1B9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80143-76A7-C639-CD22-0F98DEACD749}"/>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97644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8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8EE09-F1E8-EF81-62DF-6B9F63AF2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ADF804-94D9-7EBF-EC69-BE31BD0FB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4E8F2A-CB0C-0D6D-1CF2-1CAB430C3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9BE586-1BC1-43D5-8B1F-5DFC97980412}" type="datetimeFigureOut">
              <a:rPr lang="en-GB" smtClean="0"/>
              <a:t>12/05/2025</a:t>
            </a:fld>
            <a:endParaRPr lang="en-GB"/>
          </a:p>
        </p:txBody>
      </p:sp>
      <p:sp>
        <p:nvSpPr>
          <p:cNvPr id="5" name="Footer Placeholder 4">
            <a:extLst>
              <a:ext uri="{FF2B5EF4-FFF2-40B4-BE49-F238E27FC236}">
                <a16:creationId xmlns:a16="http://schemas.microsoft.com/office/drawing/2014/main" id="{63CF4453-E84D-5B3E-B685-94798A829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E4AD84F-1D46-3760-E1C8-EC3D1F39B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FD1011-0024-4FA6-8161-BFE6690B6EC0}" type="slidenum">
              <a:rPr lang="en-GB" smtClean="0"/>
              <a:t>‹#›</a:t>
            </a:fld>
            <a:endParaRPr lang="en-GB"/>
          </a:p>
        </p:txBody>
      </p:sp>
    </p:spTree>
    <p:extLst>
      <p:ext uri="{BB962C8B-B14F-4D97-AF65-F5344CB8AC3E}">
        <p14:creationId xmlns:p14="http://schemas.microsoft.com/office/powerpoint/2010/main" val="1509394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3.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4.png"/><Relationship Id="rId2" Type="http://schemas.openxmlformats.org/officeDocument/2006/relationships/notesSlide" Target="../notesSlides/notesSlide9.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svg"/><Relationship Id="rId1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png"/><Relationship Id="rId17" Type="http://schemas.openxmlformats.org/officeDocument/2006/relationships/image" Target="../media/image10.svg"/><Relationship Id="rId2" Type="http://schemas.openxmlformats.org/officeDocument/2006/relationships/image" Target="../media/image13.pn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svg"/><Relationship Id="rId5" Type="http://schemas.openxmlformats.org/officeDocument/2006/relationships/image" Target="../media/image16.png"/><Relationship Id="rId1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11.jpg"/><Relationship Id="rId2" Type="http://schemas.openxmlformats.org/officeDocument/2006/relationships/notesSlide" Target="../notesSlides/notesSlide1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6.svg"/><Relationship Id="rId2" Type="http://schemas.openxmlformats.org/officeDocument/2006/relationships/notesSlide" Target="../notesSlides/notesSlide13.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9.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1.png"/><Relationship Id="rId2" Type="http://schemas.openxmlformats.org/officeDocument/2006/relationships/notesSlide" Target="../notesSlides/notesSlide14.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7.svg"/><Relationship Id="rId1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png"/><Relationship Id="rId2" Type="http://schemas.openxmlformats.org/officeDocument/2006/relationships/notesSlide" Target="../notesSlides/notesSlide15.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37.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6.png"/><Relationship Id="rId2" Type="http://schemas.openxmlformats.org/officeDocument/2006/relationships/notesSlide" Target="../notesSlides/notesSlide16.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17.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18.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19.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20.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8.png"/><Relationship Id="rId2" Type="http://schemas.openxmlformats.org/officeDocument/2006/relationships/notesSlide" Target="../notesSlides/notesSlide22.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3.png"/><Relationship Id="rId2" Type="http://schemas.openxmlformats.org/officeDocument/2006/relationships/notesSlide" Target="../notesSlides/notesSlide23.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6.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5.png"/><Relationship Id="rId2" Type="http://schemas.openxmlformats.org/officeDocument/2006/relationships/notesSlide" Target="../notesSlides/notesSlide24.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image" Target="../media/image14.png"/><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image" Target="../media/image13.png"/><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7.png"/><Relationship Id="rId5" Type="http://schemas.openxmlformats.org/officeDocument/2006/relationships/image" Target="../media/image16.png"/><Relationship Id="rId15" Type="http://schemas.openxmlformats.org/officeDocument/2006/relationships/image" Target="../media/image20.png"/><Relationship Id="rId10" Type="http://schemas.openxmlformats.org/officeDocument/2006/relationships/image" Target="../media/image6.svg"/><Relationship Id="rId4" Type="http://schemas.openxmlformats.org/officeDocument/2006/relationships/image" Target="../media/image15.png"/><Relationship Id="rId9" Type="http://schemas.openxmlformats.org/officeDocument/2006/relationships/image" Target="../media/image5.png"/><Relationship Id="rId14"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25.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26.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hyperlink" Target="https://forms.office.com/Pages/ResponsePage.aspx?id=1UL-GCPYWkCGhoSj4l3oFrLryx4oVUtNoQjxq4TpQIZUNjNLMVJIUEI0UjFLWVRFSkoxUjE2V0NENC4u&amp;origin=QRCode"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9.png"/><Relationship Id="rId2" Type="http://schemas.openxmlformats.org/officeDocument/2006/relationships/notesSlide" Target="../notesSlides/notesSlide27.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28.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2" Type="http://schemas.openxmlformats.org/officeDocument/2006/relationships/notesSlide" Target="../notesSlides/notesSlide29.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40.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0.png"/><Relationship Id="rId2" Type="http://schemas.openxmlformats.org/officeDocument/2006/relationships/notesSlide" Target="../notesSlides/notesSlide30.xml"/><Relationship Id="rId16" Type="http://schemas.openxmlformats.org/officeDocument/2006/relationships/hyperlink" Target="https://forms.office.com/e/DK4mLcNjzN" TargetMode="Externa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4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0.png"/><Relationship Id="rId2" Type="http://schemas.openxmlformats.org/officeDocument/2006/relationships/notesSlide" Target="../notesSlides/notesSlide31.xml"/><Relationship Id="rId16" Type="http://schemas.openxmlformats.org/officeDocument/2006/relationships/hyperlink" Target="https://forms.office.com/e/XBuiMwBJex" TargetMode="Externa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svg"/><Relationship Id="rId1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png"/><Relationship Id="rId17" Type="http://schemas.openxmlformats.org/officeDocument/2006/relationships/image" Target="../media/image10.svg"/><Relationship Id="rId2" Type="http://schemas.openxmlformats.org/officeDocument/2006/relationships/image" Target="../media/image13.pn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svg"/><Relationship Id="rId5" Type="http://schemas.openxmlformats.org/officeDocument/2006/relationships/image" Target="../media/image16.png"/><Relationship Id="rId1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11.jp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6.sv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9.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7.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7.png"/><Relationship Id="rId17" Type="http://schemas.openxmlformats.org/officeDocument/2006/relationships/image" Target="../media/image2.png"/><Relationship Id="rId2" Type="http://schemas.openxmlformats.org/officeDocument/2006/relationships/notesSlide" Target="../notesSlides/notesSlide7.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5.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4.sv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text with a book in a circle&#10;&#10;Description automatically generated">
            <a:extLst>
              <a:ext uri="{FF2B5EF4-FFF2-40B4-BE49-F238E27FC236}">
                <a16:creationId xmlns:a16="http://schemas.microsoft.com/office/drawing/2014/main" id="{2D14A226-B77F-8FF1-2232-EE836C8D9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965" y="3390292"/>
            <a:ext cx="5528460" cy="2377239"/>
          </a:xfrm>
          <a:prstGeom prst="rect">
            <a:avLst/>
          </a:prstGeom>
        </p:spPr>
      </p:pic>
      <p:sp>
        <p:nvSpPr>
          <p:cNvPr id="12" name="TextBox 11">
            <a:extLst>
              <a:ext uri="{FF2B5EF4-FFF2-40B4-BE49-F238E27FC236}">
                <a16:creationId xmlns:a16="http://schemas.microsoft.com/office/drawing/2014/main" id="{3F3CC3F2-6D61-1E88-251F-847518765DA7}"/>
              </a:ext>
            </a:extLst>
          </p:cNvPr>
          <p:cNvSpPr txBox="1"/>
          <p:nvPr/>
        </p:nvSpPr>
        <p:spPr>
          <a:xfrm>
            <a:off x="2889680" y="2784887"/>
            <a:ext cx="2680542" cy="646331"/>
          </a:xfrm>
          <a:prstGeom prst="rect">
            <a:avLst/>
          </a:prstGeom>
          <a:noFill/>
        </p:spPr>
        <p:txBody>
          <a:bodyPr wrap="none" rtlCol="0">
            <a:spAutoFit/>
          </a:bodyPr>
          <a:lstStyle/>
          <a:p>
            <a:pPr algn="ctr"/>
            <a:r>
              <a:rPr lang="en-GB" sz="3600" b="1" dirty="0">
                <a:solidFill>
                  <a:srgbClr val="EE9A2B"/>
                </a:solidFill>
                <a:latin typeface="Playfair Display" panose="00000500000000000000" pitchFamily="2" charset="0"/>
              </a:rPr>
              <a:t>Welcome to</a:t>
            </a:r>
          </a:p>
        </p:txBody>
      </p:sp>
      <p:sp>
        <p:nvSpPr>
          <p:cNvPr id="42" name="Rectangle 41">
            <a:extLst>
              <a:ext uri="{FF2B5EF4-FFF2-40B4-BE49-F238E27FC236}">
                <a16:creationId xmlns:a16="http://schemas.microsoft.com/office/drawing/2014/main" id="{CB0B0672-CE45-D42D-71BF-56BF28549873}"/>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children reading a book&#10;&#10;Description automatically generated">
            <a:extLst>
              <a:ext uri="{FF2B5EF4-FFF2-40B4-BE49-F238E27FC236}">
                <a16:creationId xmlns:a16="http://schemas.microsoft.com/office/drawing/2014/main" id="{225C9C75-D1D5-21F8-5780-6FECBA2ECA51}"/>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2490222" y="-249633"/>
            <a:ext cx="3479457" cy="3357685"/>
          </a:xfrm>
          <a:prstGeom prst="rect">
            <a:avLst/>
          </a:prstGeom>
        </p:spPr>
      </p:pic>
      <p:grpSp>
        <p:nvGrpSpPr>
          <p:cNvPr id="10" name="Group 9">
            <a:extLst>
              <a:ext uri="{FF2B5EF4-FFF2-40B4-BE49-F238E27FC236}">
                <a16:creationId xmlns:a16="http://schemas.microsoft.com/office/drawing/2014/main" id="{5BB02E98-CF08-FECE-F27B-AC5626FC9AD5}"/>
              </a:ext>
            </a:extLst>
          </p:cNvPr>
          <p:cNvGrpSpPr/>
          <p:nvPr/>
        </p:nvGrpSpPr>
        <p:grpSpPr>
          <a:xfrm>
            <a:off x="-2248837" y="-8806091"/>
            <a:ext cx="3536973" cy="16382144"/>
            <a:chOff x="-2126387" y="-8825546"/>
            <a:chExt cx="3536973" cy="16382144"/>
          </a:xfrm>
        </p:grpSpPr>
        <p:sp>
          <p:nvSpPr>
            <p:cNvPr id="74" name="Freeform 6">
              <a:extLst>
                <a:ext uri="{FF2B5EF4-FFF2-40B4-BE49-F238E27FC236}">
                  <a16:creationId xmlns:a16="http://schemas.microsoft.com/office/drawing/2014/main" id="{FD33EBDB-3BFF-86C1-778B-2D3D9E3E6A7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5" name="Freeform 7">
              <a:extLst>
                <a:ext uri="{FF2B5EF4-FFF2-40B4-BE49-F238E27FC236}">
                  <a16:creationId xmlns:a16="http://schemas.microsoft.com/office/drawing/2014/main" id="{F59F2C07-1BC3-526E-41E2-B79874B7F13F}"/>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6" name="Freeform 8">
              <a:extLst>
                <a:ext uri="{FF2B5EF4-FFF2-40B4-BE49-F238E27FC236}">
                  <a16:creationId xmlns:a16="http://schemas.microsoft.com/office/drawing/2014/main" id="{B1F80F5B-49D0-E01B-DB48-DE76557D2A2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11">
              <a:extLst>
                <a:ext uri="{FF2B5EF4-FFF2-40B4-BE49-F238E27FC236}">
                  <a16:creationId xmlns:a16="http://schemas.microsoft.com/office/drawing/2014/main" id="{04B77D62-A274-9A21-8D82-6A469A6C7B4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1" name="Freeform 12">
              <a:extLst>
                <a:ext uri="{FF2B5EF4-FFF2-40B4-BE49-F238E27FC236}">
                  <a16:creationId xmlns:a16="http://schemas.microsoft.com/office/drawing/2014/main" id="{C12DD36A-B7B8-E820-1596-CCD19B84493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2" name="Freeform 13">
              <a:extLst>
                <a:ext uri="{FF2B5EF4-FFF2-40B4-BE49-F238E27FC236}">
                  <a16:creationId xmlns:a16="http://schemas.microsoft.com/office/drawing/2014/main" id="{2B1182F9-2B6C-3E58-FC93-B5291B2BE1FF}"/>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3" name="Freeform 14">
              <a:extLst>
                <a:ext uri="{FF2B5EF4-FFF2-40B4-BE49-F238E27FC236}">
                  <a16:creationId xmlns:a16="http://schemas.microsoft.com/office/drawing/2014/main" id="{81D49A9F-DE55-78C1-E17C-0FD242DE431E}"/>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5" name="Freeform 16">
              <a:extLst>
                <a:ext uri="{FF2B5EF4-FFF2-40B4-BE49-F238E27FC236}">
                  <a16:creationId xmlns:a16="http://schemas.microsoft.com/office/drawing/2014/main" id="{AF6D253A-E46C-13B9-D15F-334422D0E11B}"/>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7" name="Freeform 18">
              <a:extLst>
                <a:ext uri="{FF2B5EF4-FFF2-40B4-BE49-F238E27FC236}">
                  <a16:creationId xmlns:a16="http://schemas.microsoft.com/office/drawing/2014/main" id="{DDDF588D-6922-2E67-7EC5-3B41A780F4E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9" name="Freeform 20">
              <a:extLst>
                <a:ext uri="{FF2B5EF4-FFF2-40B4-BE49-F238E27FC236}">
                  <a16:creationId xmlns:a16="http://schemas.microsoft.com/office/drawing/2014/main" id="{74FD6F93-2987-4051-B3B9-77F429F9EA9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1" name="Freeform 22">
              <a:extLst>
                <a:ext uri="{FF2B5EF4-FFF2-40B4-BE49-F238E27FC236}">
                  <a16:creationId xmlns:a16="http://schemas.microsoft.com/office/drawing/2014/main" id="{35FB9CAC-D985-1744-7DAE-9BB9C96F747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2" name="Freeform 23">
              <a:extLst>
                <a:ext uri="{FF2B5EF4-FFF2-40B4-BE49-F238E27FC236}">
                  <a16:creationId xmlns:a16="http://schemas.microsoft.com/office/drawing/2014/main" id="{CB95686E-AA08-459C-D240-FC854C2B17B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3" name="Freeform 24">
              <a:extLst>
                <a:ext uri="{FF2B5EF4-FFF2-40B4-BE49-F238E27FC236}">
                  <a16:creationId xmlns:a16="http://schemas.microsoft.com/office/drawing/2014/main" id="{AED25A54-39B6-D411-D552-317E47C43380}"/>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5" name="Freeform 27">
              <a:extLst>
                <a:ext uri="{FF2B5EF4-FFF2-40B4-BE49-F238E27FC236}">
                  <a16:creationId xmlns:a16="http://schemas.microsoft.com/office/drawing/2014/main" id="{2EE4EC1D-AB78-5CA9-088D-028ABD1A0230}"/>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9" name="Freeform 31">
              <a:extLst>
                <a:ext uri="{FF2B5EF4-FFF2-40B4-BE49-F238E27FC236}">
                  <a16:creationId xmlns:a16="http://schemas.microsoft.com/office/drawing/2014/main" id="{B4ABE323-8DBC-9967-1AA4-6F556944DDEE}"/>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0" name="Freeform 32">
              <a:extLst>
                <a:ext uri="{FF2B5EF4-FFF2-40B4-BE49-F238E27FC236}">
                  <a16:creationId xmlns:a16="http://schemas.microsoft.com/office/drawing/2014/main" id="{4F749581-2611-F1A5-DCD4-112222048577}"/>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02" name="Freeform 34">
              <a:extLst>
                <a:ext uri="{FF2B5EF4-FFF2-40B4-BE49-F238E27FC236}">
                  <a16:creationId xmlns:a16="http://schemas.microsoft.com/office/drawing/2014/main" id="{461E8273-98E6-B833-600D-B12D54C34A2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5" name="Freeform 36">
              <a:extLst>
                <a:ext uri="{FF2B5EF4-FFF2-40B4-BE49-F238E27FC236}">
                  <a16:creationId xmlns:a16="http://schemas.microsoft.com/office/drawing/2014/main" id="{1BB608B9-BA09-14FE-3863-0FE155AC24F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3" name="Freeform 6">
              <a:extLst>
                <a:ext uri="{FF2B5EF4-FFF2-40B4-BE49-F238E27FC236}">
                  <a16:creationId xmlns:a16="http://schemas.microsoft.com/office/drawing/2014/main" id="{96C5F7A4-4D99-FAEA-86F0-44CD0A3CF246}"/>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DAA244-0656-5FCC-FF32-8BF7C8585853}"/>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46DA3F22-3F1D-566A-7767-8E868E5A3B3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8" name="Freeform 11">
              <a:extLst>
                <a:ext uri="{FF2B5EF4-FFF2-40B4-BE49-F238E27FC236}">
                  <a16:creationId xmlns:a16="http://schemas.microsoft.com/office/drawing/2014/main" id="{C19F7170-C372-A498-0739-ACDB9A0C120A}"/>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9" name="Freeform 12">
              <a:extLst>
                <a:ext uri="{FF2B5EF4-FFF2-40B4-BE49-F238E27FC236}">
                  <a16:creationId xmlns:a16="http://schemas.microsoft.com/office/drawing/2014/main" id="{F76F8E56-7107-F60E-A871-1D6003C7F97D}"/>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3">
              <a:extLst>
                <a:ext uri="{FF2B5EF4-FFF2-40B4-BE49-F238E27FC236}">
                  <a16:creationId xmlns:a16="http://schemas.microsoft.com/office/drawing/2014/main" id="{8F509E8D-D826-C026-B2A4-33195633688E}"/>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1" name="Freeform 14">
              <a:extLst>
                <a:ext uri="{FF2B5EF4-FFF2-40B4-BE49-F238E27FC236}">
                  <a16:creationId xmlns:a16="http://schemas.microsoft.com/office/drawing/2014/main" id="{67BF3C8D-4585-B213-FFFA-3CF6A5FA4D1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3" name="Freeform 16">
              <a:extLst>
                <a:ext uri="{FF2B5EF4-FFF2-40B4-BE49-F238E27FC236}">
                  <a16:creationId xmlns:a16="http://schemas.microsoft.com/office/drawing/2014/main" id="{E1487072-63A3-9597-A644-2BEE3805658B}"/>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18">
              <a:extLst>
                <a:ext uri="{FF2B5EF4-FFF2-40B4-BE49-F238E27FC236}">
                  <a16:creationId xmlns:a16="http://schemas.microsoft.com/office/drawing/2014/main" id="{E4E4F5AF-63B0-AF30-9EC1-EBA73309507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7" name="Freeform 20">
              <a:extLst>
                <a:ext uri="{FF2B5EF4-FFF2-40B4-BE49-F238E27FC236}">
                  <a16:creationId xmlns:a16="http://schemas.microsoft.com/office/drawing/2014/main" id="{55A13D55-6CC2-B880-1B6B-1F0FB7B5A909}"/>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9" name="Freeform 22">
              <a:extLst>
                <a:ext uri="{FF2B5EF4-FFF2-40B4-BE49-F238E27FC236}">
                  <a16:creationId xmlns:a16="http://schemas.microsoft.com/office/drawing/2014/main" id="{47BC4F89-1810-0D94-7E53-F4A4DD570DC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0" name="Freeform 23">
              <a:extLst>
                <a:ext uri="{FF2B5EF4-FFF2-40B4-BE49-F238E27FC236}">
                  <a16:creationId xmlns:a16="http://schemas.microsoft.com/office/drawing/2014/main" id="{746B1115-B11D-88E8-51DF-9B815810F849}"/>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1" name="Freeform 24">
              <a:extLst>
                <a:ext uri="{FF2B5EF4-FFF2-40B4-BE49-F238E27FC236}">
                  <a16:creationId xmlns:a16="http://schemas.microsoft.com/office/drawing/2014/main" id="{30124A1B-9271-62E7-4AAC-F703AF51431D}"/>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3" name="Freeform 26">
              <a:extLst>
                <a:ext uri="{FF2B5EF4-FFF2-40B4-BE49-F238E27FC236}">
                  <a16:creationId xmlns:a16="http://schemas.microsoft.com/office/drawing/2014/main" id="{08B8EC80-6443-7F90-5E31-8DC7D52606A7}"/>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27">
              <a:extLst>
                <a:ext uri="{FF2B5EF4-FFF2-40B4-BE49-F238E27FC236}">
                  <a16:creationId xmlns:a16="http://schemas.microsoft.com/office/drawing/2014/main" id="{85BD29C3-3A99-FA53-8AFC-CECA08B4E02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6" name="Freeform 29">
              <a:extLst>
                <a:ext uri="{FF2B5EF4-FFF2-40B4-BE49-F238E27FC236}">
                  <a16:creationId xmlns:a16="http://schemas.microsoft.com/office/drawing/2014/main" id="{90A03539-9136-B5F9-7361-BB076C1952B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8" name="Freeform 31">
              <a:extLst>
                <a:ext uri="{FF2B5EF4-FFF2-40B4-BE49-F238E27FC236}">
                  <a16:creationId xmlns:a16="http://schemas.microsoft.com/office/drawing/2014/main" id="{7501B3D8-58EF-8494-15C2-E1C3C5C11AE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32">
              <a:extLst>
                <a:ext uri="{FF2B5EF4-FFF2-40B4-BE49-F238E27FC236}">
                  <a16:creationId xmlns:a16="http://schemas.microsoft.com/office/drawing/2014/main" id="{C76B3C73-C4E4-29A1-3C6B-5A76D6487EC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1" name="Freeform 37">
              <a:extLst>
                <a:ext uri="{FF2B5EF4-FFF2-40B4-BE49-F238E27FC236}">
                  <a16:creationId xmlns:a16="http://schemas.microsoft.com/office/drawing/2014/main" id="{559B0AB3-94D3-A3DC-665F-54B815038C92}"/>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23">
              <a:extLst>
                <a:ext uri="{FF2B5EF4-FFF2-40B4-BE49-F238E27FC236}">
                  <a16:creationId xmlns:a16="http://schemas.microsoft.com/office/drawing/2014/main" id="{56D17D95-DFE4-08B8-3187-4A0D6D0584D3}"/>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3" name="TextBox 2">
            <a:extLst>
              <a:ext uri="{FF2B5EF4-FFF2-40B4-BE49-F238E27FC236}">
                <a16:creationId xmlns:a16="http://schemas.microsoft.com/office/drawing/2014/main" id="{109C2822-1DF0-E6DF-FAED-EE6282BC7CE2}"/>
              </a:ext>
            </a:extLst>
          </p:cNvPr>
          <p:cNvSpPr txBox="1"/>
          <p:nvPr/>
        </p:nvSpPr>
        <p:spPr>
          <a:xfrm>
            <a:off x="2472956" y="6369722"/>
            <a:ext cx="7246088" cy="388311"/>
          </a:xfrm>
          <a:prstGeom prst="rect">
            <a:avLst/>
          </a:prstGeom>
          <a:noFill/>
        </p:spPr>
        <p:txBody>
          <a:bodyPr wrap="square">
            <a:spAutoFit/>
          </a:bodyPr>
          <a:lstStyle/>
          <a:p>
            <a:pPr marL="0" lvl="0" indent="0" algn="ctr" rtl="0">
              <a:lnSpc>
                <a:spcPct val="115000"/>
              </a:lnSpc>
              <a:spcBef>
                <a:spcPts val="0"/>
              </a:spcBef>
              <a:spcAft>
                <a:spcPts val="0"/>
              </a:spcAft>
              <a:buNone/>
            </a:pPr>
            <a:r>
              <a:rPr lang="en-GB" sz="1800" dirty="0">
                <a:solidFill>
                  <a:srgbClr val="313E53"/>
                </a:solidFill>
                <a:latin typeface="Montserrat" panose="00000500000000000000" pitchFamily="2" charset="0"/>
                <a:ea typeface="Montserrat Medium"/>
                <a:cs typeface="Montserrat Medium"/>
                <a:sym typeface="Montserrat Medium"/>
              </a:rPr>
              <a:t>©The Story Project CIC</a:t>
            </a:r>
          </a:p>
        </p:txBody>
      </p:sp>
      <p:sp>
        <p:nvSpPr>
          <p:cNvPr id="4" name="TextBox 3">
            <a:extLst>
              <a:ext uri="{FF2B5EF4-FFF2-40B4-BE49-F238E27FC236}">
                <a16:creationId xmlns:a16="http://schemas.microsoft.com/office/drawing/2014/main" id="{0F39DD9A-66BE-8ABA-7693-1579F21F63F9}"/>
              </a:ext>
            </a:extLst>
          </p:cNvPr>
          <p:cNvSpPr txBox="1"/>
          <p:nvPr/>
        </p:nvSpPr>
        <p:spPr>
          <a:xfrm>
            <a:off x="7655805" y="1106043"/>
            <a:ext cx="3078086" cy="477054"/>
          </a:xfrm>
          <a:prstGeom prst="rect">
            <a:avLst/>
          </a:prstGeom>
          <a:noFill/>
        </p:spPr>
        <p:txBody>
          <a:bodyPr wrap="none" rtlCol="0">
            <a:spAutoFit/>
          </a:bodyPr>
          <a:lstStyle/>
          <a:p>
            <a:pPr algn="ctr"/>
            <a:r>
              <a:rPr lang="en-GB" sz="2500" b="1" dirty="0">
                <a:solidFill>
                  <a:srgbClr val="EE9A2B"/>
                </a:solidFill>
                <a:latin typeface="Playfair Display" panose="00000500000000000000" pitchFamily="2" charset="0"/>
              </a:rPr>
              <a:t>In partnership with</a:t>
            </a:r>
          </a:p>
        </p:txBody>
      </p:sp>
      <p:pic>
        <p:nvPicPr>
          <p:cNvPr id="2" name="Picture 1">
            <a:extLst>
              <a:ext uri="{FF2B5EF4-FFF2-40B4-BE49-F238E27FC236}">
                <a16:creationId xmlns:a16="http://schemas.microsoft.com/office/drawing/2014/main" id="{0A04E563-36DC-3996-8E2E-B3186416F6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25052" y="1680292"/>
            <a:ext cx="2113745" cy="2822391"/>
          </a:xfrm>
          <a:prstGeom prst="rect">
            <a:avLst/>
          </a:prstGeom>
        </p:spPr>
      </p:pic>
    </p:spTree>
    <p:extLst>
      <p:ext uri="{BB962C8B-B14F-4D97-AF65-F5344CB8AC3E}">
        <p14:creationId xmlns:p14="http://schemas.microsoft.com/office/powerpoint/2010/main" val="4865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3194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3DA7CB50-DE6D-14BF-4250-76059B85D17D}"/>
              </a:ext>
            </a:extLst>
          </p:cNvPr>
          <p:cNvSpPr/>
          <p:nvPr/>
        </p:nvSpPr>
        <p:spPr>
          <a:xfrm>
            <a:off x="4068013" y="801748"/>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DC24F4D-0172-EBC0-05CC-28B2AA5086DE}"/>
              </a:ext>
            </a:extLst>
          </p:cNvPr>
          <p:cNvSpPr txBox="1"/>
          <p:nvPr/>
        </p:nvSpPr>
        <p:spPr>
          <a:xfrm>
            <a:off x="4140271" y="880584"/>
            <a:ext cx="6244700"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b="1" dirty="0">
                <a:solidFill>
                  <a:srgbClr val="313E53"/>
                </a:solidFill>
                <a:latin typeface="Playfair Display"/>
                <a:ea typeface="Playfair Display"/>
                <a:cs typeface="Playfair Display"/>
                <a:sym typeface="Playfair Display"/>
              </a:rPr>
              <a:t>A</a:t>
            </a:r>
            <a:r>
              <a:rPr lang="en-GB" sz="3600" b="1" dirty="0">
                <a:solidFill>
                  <a:srgbClr val="313E53"/>
                </a:solidFill>
                <a:latin typeface="Playfair Display"/>
                <a:ea typeface="Playfair Display"/>
                <a:cs typeface="Playfair Display"/>
                <a:sym typeface="Playfair Display"/>
              </a:rPr>
              <a:t> Shelter for Everyone</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C471D098-8605-63F4-1517-05D065A6AFA3}"/>
              </a:ext>
            </a:extLst>
          </p:cNvPr>
          <p:cNvPicPr preferRelativeResize="0"/>
          <p:nvPr/>
        </p:nvPicPr>
        <p:blipFill>
          <a:blip r:embed="rId16">
            <a:alphaModFix/>
          </a:blip>
          <a:stretch>
            <a:fillRect/>
          </a:stretch>
        </p:blipFill>
        <p:spPr>
          <a:xfrm flipV="1">
            <a:off x="4252456" y="1558919"/>
            <a:ext cx="4956858" cy="45719"/>
          </a:xfrm>
          <a:prstGeom prst="rect">
            <a:avLst/>
          </a:prstGeom>
          <a:noFill/>
          <a:ln>
            <a:noFill/>
          </a:ln>
        </p:spPr>
      </p:pic>
      <p:sp>
        <p:nvSpPr>
          <p:cNvPr id="12" name="Google Shape;121;p15">
            <a:extLst>
              <a:ext uri="{FF2B5EF4-FFF2-40B4-BE49-F238E27FC236}">
                <a16:creationId xmlns:a16="http://schemas.microsoft.com/office/drawing/2014/main" id="{75D179A0-11D1-133C-7AAC-ACDEB7B171F4}"/>
              </a:ext>
            </a:extLst>
          </p:cNvPr>
          <p:cNvSpPr txBox="1"/>
          <p:nvPr/>
        </p:nvSpPr>
        <p:spPr>
          <a:xfrm>
            <a:off x="4248057" y="1806929"/>
            <a:ext cx="7075924" cy="2802427"/>
          </a:xfrm>
          <a:prstGeom prst="rect">
            <a:avLst/>
          </a:prstGeom>
          <a:noFill/>
          <a:ln>
            <a:noFill/>
          </a:ln>
        </p:spPr>
        <p:txBody>
          <a:bodyPr spcFirstLastPara="1" wrap="square" lIns="91425" tIns="91425" rIns="91425" bIns="91425" anchor="t" anchorCtr="0">
            <a:noAutofit/>
          </a:bodyPr>
          <a:lstStyle/>
          <a:p>
            <a:endParaRPr lang="en-GB" sz="2800" i="1" dirty="0"/>
          </a:p>
        </p:txBody>
      </p:sp>
      <p:sp>
        <p:nvSpPr>
          <p:cNvPr id="15" name="Google Shape;121;p15">
            <a:extLst>
              <a:ext uri="{FF2B5EF4-FFF2-40B4-BE49-F238E27FC236}">
                <a16:creationId xmlns:a16="http://schemas.microsoft.com/office/drawing/2014/main" id="{96A8EE78-7D47-69B2-BD15-0CAAC9488994}"/>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A</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DC9FB4A7-D646-B6E4-7C81-AF3B38EDEC11}"/>
              </a:ext>
            </a:extLst>
          </p:cNvPr>
          <p:cNvSpPr txBox="1"/>
          <p:nvPr/>
        </p:nvSpPr>
        <p:spPr>
          <a:xfrm>
            <a:off x="4248058" y="1756178"/>
            <a:ext cx="7501256" cy="2015936"/>
          </a:xfrm>
          <a:prstGeom prst="rect">
            <a:avLst/>
          </a:prstGeom>
          <a:noFill/>
        </p:spPr>
        <p:txBody>
          <a:bodyPr wrap="square" rtlCol="0">
            <a:spAutoFit/>
          </a:bodyPr>
          <a:lstStyle/>
          <a:p>
            <a:r>
              <a:rPr lang="en-US" sz="2500" dirty="0">
                <a:latin typeface="Montserrat" panose="00000500000000000000" pitchFamily="2" charset="0"/>
              </a:rPr>
              <a:t>P</a:t>
            </a:r>
            <a:r>
              <a:rPr lang="en-GB" sz="2500" dirty="0">
                <a:latin typeface="Montserrat" panose="00000500000000000000" pitchFamily="2" charset="0"/>
              </a:rPr>
              <a:t>retend you are like the mouse in the story and your classmates are the other animals. </a:t>
            </a:r>
          </a:p>
          <a:p>
            <a:endParaRPr lang="en-GB" sz="2500" dirty="0">
              <a:latin typeface="Montserrat" panose="00000500000000000000" pitchFamily="2" charset="0"/>
            </a:endParaRPr>
          </a:p>
          <a:p>
            <a:r>
              <a:rPr lang="en-GB" sz="2500" dirty="0">
                <a:latin typeface="Montserrat" panose="00000500000000000000" pitchFamily="2" charset="0"/>
              </a:rPr>
              <a:t>How will you create a shelter that supports everyone’s interests and needs? </a:t>
            </a:r>
          </a:p>
        </p:txBody>
      </p:sp>
      <p:sp>
        <p:nvSpPr>
          <p:cNvPr id="9" name="Freeform 3">
            <a:extLst>
              <a:ext uri="{FF2B5EF4-FFF2-40B4-BE49-F238E27FC236}">
                <a16:creationId xmlns:a16="http://schemas.microsoft.com/office/drawing/2014/main" id="{D01DB5A1-81D1-342B-19BC-767459D3F85B}"/>
              </a:ext>
            </a:extLst>
          </p:cNvPr>
          <p:cNvSpPr/>
          <p:nvPr/>
        </p:nvSpPr>
        <p:spPr>
          <a:xfrm>
            <a:off x="8014099" y="3634886"/>
            <a:ext cx="3636197" cy="2836234"/>
          </a:xfrm>
          <a:custGeom>
            <a:avLst/>
            <a:gdLst/>
            <a:ahLst/>
            <a:cxnLst/>
            <a:rect l="l" t="t" r="r" b="b"/>
            <a:pathLst>
              <a:path w="3636197" h="2836234">
                <a:moveTo>
                  <a:pt x="0" y="0"/>
                </a:moveTo>
                <a:lnTo>
                  <a:pt x="3636197" y="0"/>
                </a:lnTo>
                <a:lnTo>
                  <a:pt x="3636197" y="2836234"/>
                </a:lnTo>
                <a:lnTo>
                  <a:pt x="0" y="28362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235281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D0E2C2E5-D049-2798-49DC-643A569F1CD9}"/>
              </a:ext>
            </a:extLst>
          </p:cNvPr>
          <p:cNvSpPr/>
          <p:nvPr/>
        </p:nvSpPr>
        <p:spPr>
          <a:xfrm>
            <a:off x="3981756"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9" name="Google Shape;118;p15">
            <a:extLst>
              <a:ext uri="{FF2B5EF4-FFF2-40B4-BE49-F238E27FC236}">
                <a16:creationId xmlns:a16="http://schemas.microsoft.com/office/drawing/2014/main" id="{43CC2938-C217-B7E5-3842-3A7123CAD568}"/>
              </a:ext>
            </a:extLst>
          </p:cNvPr>
          <p:cNvSpPr txBox="1"/>
          <p:nvPr/>
        </p:nvSpPr>
        <p:spPr>
          <a:xfrm>
            <a:off x="6726799" y="829955"/>
            <a:ext cx="513240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3600" b="1" dirty="0">
                <a:solidFill>
                  <a:srgbClr val="313E53"/>
                </a:solidFill>
                <a:latin typeface="Playfair Display"/>
                <a:ea typeface="Playfair Display"/>
                <a:cs typeface="Playfair Display"/>
                <a:sym typeface="Playfair Display"/>
              </a:rPr>
              <a:t>W</a:t>
            </a:r>
            <a:r>
              <a:rPr lang="en-GB" sz="3600" b="1" dirty="0" err="1">
                <a:solidFill>
                  <a:srgbClr val="313E53"/>
                </a:solidFill>
                <a:latin typeface="Playfair Display"/>
                <a:ea typeface="Playfair Display"/>
                <a:cs typeface="Playfair Display"/>
                <a:sym typeface="Playfair Display"/>
              </a:rPr>
              <a:t>elcome</a:t>
            </a:r>
            <a:r>
              <a:rPr lang="en-GB" sz="3600" b="1" dirty="0">
                <a:solidFill>
                  <a:srgbClr val="313E53"/>
                </a:solidFill>
                <a:latin typeface="Playfair Display"/>
                <a:ea typeface="Playfair Display"/>
                <a:cs typeface="Playfair Display"/>
                <a:sym typeface="Playfair Display"/>
              </a:rPr>
              <a:t> Box</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F40523A-3449-9D8A-1BBF-23CCEC52765E}"/>
              </a:ext>
            </a:extLst>
          </p:cNvPr>
          <p:cNvPicPr preferRelativeResize="0"/>
          <p:nvPr/>
        </p:nvPicPr>
        <p:blipFill>
          <a:blip r:embed="rId16">
            <a:alphaModFix/>
          </a:blip>
          <a:stretch>
            <a:fillRect/>
          </a:stretch>
        </p:blipFill>
        <p:spPr>
          <a:xfrm>
            <a:off x="8671561" y="1510946"/>
            <a:ext cx="3149178" cy="161273"/>
          </a:xfrm>
          <a:prstGeom prst="rect">
            <a:avLst/>
          </a:prstGeom>
          <a:noFill/>
          <a:ln>
            <a:noFill/>
          </a:ln>
        </p:spPr>
      </p:pic>
      <p:sp>
        <p:nvSpPr>
          <p:cNvPr id="16" name="Google Shape;121;p15">
            <a:extLst>
              <a:ext uri="{FF2B5EF4-FFF2-40B4-BE49-F238E27FC236}">
                <a16:creationId xmlns:a16="http://schemas.microsoft.com/office/drawing/2014/main" id="{32F27C08-E21D-30B6-F159-64BAE1317F0F}"/>
              </a:ext>
            </a:extLst>
          </p:cNvPr>
          <p:cNvSpPr txBox="1"/>
          <p:nvPr/>
        </p:nvSpPr>
        <p:spPr>
          <a:xfrm>
            <a:off x="4267673" y="1739072"/>
            <a:ext cx="7591526" cy="2909351"/>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Imagine a new child is starting in your class. </a:t>
            </a:r>
          </a:p>
          <a:p>
            <a:pPr lvl="0">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Create a ‘welcome box’ to help them settle in. </a:t>
            </a:r>
          </a:p>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Why would these items help new children to feel welcomed? </a:t>
            </a:r>
          </a:p>
        </p:txBody>
      </p:sp>
      <p:sp>
        <p:nvSpPr>
          <p:cNvPr id="18" name="Google Shape;121;p15">
            <a:extLst>
              <a:ext uri="{FF2B5EF4-FFF2-40B4-BE49-F238E27FC236}">
                <a16:creationId xmlns:a16="http://schemas.microsoft.com/office/drawing/2014/main" id="{E344DB26-9848-FC17-A585-86683D3D9C8F}"/>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10" name="Rectangle 1">
            <a:extLst>
              <a:ext uri="{FF2B5EF4-FFF2-40B4-BE49-F238E27FC236}">
                <a16:creationId xmlns:a16="http://schemas.microsoft.com/office/drawing/2014/main" id="{562AA9D3-07A0-D4BD-07BA-EEAA90EDB43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Freeform 4">
            <a:extLst>
              <a:ext uri="{FF2B5EF4-FFF2-40B4-BE49-F238E27FC236}">
                <a16:creationId xmlns:a16="http://schemas.microsoft.com/office/drawing/2014/main" id="{64C02F10-1BB5-8CE7-F116-C7CF1F55C8A6}"/>
              </a:ext>
            </a:extLst>
          </p:cNvPr>
          <p:cNvSpPr/>
          <p:nvPr/>
        </p:nvSpPr>
        <p:spPr>
          <a:xfrm>
            <a:off x="5489979" y="4364537"/>
            <a:ext cx="5075332" cy="1941519"/>
          </a:xfrm>
          <a:custGeom>
            <a:avLst/>
            <a:gdLst/>
            <a:ahLst/>
            <a:cxnLst/>
            <a:rect l="l" t="t" r="r" b="b"/>
            <a:pathLst>
              <a:path w="6116690" h="2362571">
                <a:moveTo>
                  <a:pt x="0" y="0"/>
                </a:moveTo>
                <a:lnTo>
                  <a:pt x="6116690" y="0"/>
                </a:lnTo>
                <a:lnTo>
                  <a:pt x="6116690" y="2362571"/>
                </a:lnTo>
                <a:lnTo>
                  <a:pt x="0" y="2362571"/>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2891436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Lesson 2</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830921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0740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DD80-B670-7FF9-EE07-D1EB91DB9660}"/>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DC26A19E-18B0-AE15-20DA-EF5085D98478}"/>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B33D3DE7-FEE1-42A0-9141-A219B03DC514}"/>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1DADD5A8-235F-5638-960B-BEC274789FC3}"/>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67492DE3-E806-7C6D-608F-B655BEDECA0E}"/>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4230A643-F681-A0E8-E957-695FC4E4FB50}"/>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0BBFC33D-2D53-48C0-614B-F399545DADE7}"/>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0A902B07-2BD9-F489-C258-5BB04761DB72}"/>
              </a:ext>
            </a:extLst>
          </p:cNvPr>
          <p:cNvSpPr/>
          <p:nvPr/>
        </p:nvSpPr>
        <p:spPr>
          <a:xfrm rot="506152">
            <a:off x="8365995" y="2496907"/>
            <a:ext cx="3347173" cy="3966563"/>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21;p15">
            <a:extLst>
              <a:ext uri="{FF2B5EF4-FFF2-40B4-BE49-F238E27FC236}">
                <a16:creationId xmlns:a16="http://schemas.microsoft.com/office/drawing/2014/main" id="{CC9B70A6-F138-0870-A754-C28D7CECF064}"/>
              </a:ext>
            </a:extLst>
          </p:cNvPr>
          <p:cNvSpPr txBox="1"/>
          <p:nvPr/>
        </p:nvSpPr>
        <p:spPr>
          <a:xfrm>
            <a:off x="4070455" y="2024433"/>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r>
              <a:rPr lang="en-GB" sz="2500" dirty="0">
                <a:solidFill>
                  <a:schemeClr val="dk1"/>
                </a:solidFill>
                <a:latin typeface="Montserrat" panose="00000500000000000000" pitchFamily="2" charset="0"/>
                <a:ea typeface="Montserrat Medium"/>
                <a:cs typeface="Montserrat Medium"/>
                <a:sym typeface="Montserrat Medium"/>
              </a:rPr>
              <a:t> Everybody’s Welcome</a:t>
            </a:r>
          </a:p>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t>
            </a:r>
            <a:r>
              <a:rPr lang="en-GB" sz="2500" dirty="0">
                <a:latin typeface="Montserrat" panose="00000500000000000000" pitchFamily="2" charset="0"/>
                <a:ea typeface="Montserrat Medium"/>
                <a:cs typeface="Montserrat Medium"/>
                <a:sym typeface="Montserrat Medium"/>
              </a:rPr>
              <a:t>Patricia Hegarty</a:t>
            </a:r>
          </a:p>
          <a:p>
            <a:pPr>
              <a:lnSpc>
                <a:spcPct val="115000"/>
              </a:lnSpc>
            </a:pPr>
            <a:r>
              <a:rPr lang="en-GB" sz="2500" dirty="0">
                <a:solidFill>
                  <a:srgbClr val="EE9A2B"/>
                </a:solidFill>
                <a:latin typeface="Playfair Display" panose="00000500000000000000" pitchFamily="2" charset="0"/>
                <a:ea typeface="Montserrat Medium"/>
                <a:cs typeface="Montserrat Medium"/>
                <a:sym typeface="Montserrat Medium"/>
              </a:rPr>
              <a:t>Illustrator: </a:t>
            </a:r>
            <a:r>
              <a:rPr lang="en-GB" sz="2500" dirty="0">
                <a:latin typeface="Montserrat" panose="00000500000000000000" pitchFamily="2" charset="0"/>
                <a:ea typeface="Montserrat Medium"/>
                <a:cs typeface="Montserrat Medium"/>
                <a:sym typeface="Montserrat Medium"/>
              </a:rPr>
              <a:t>Greg Abbott</a:t>
            </a:r>
          </a:p>
          <a:p>
            <a:pPr>
              <a:lnSpc>
                <a:spcPct val="115000"/>
              </a:lnSpc>
            </a:pPr>
            <a:endParaRPr lang="en-GB" sz="2500" dirty="0">
              <a:solidFill>
                <a:schemeClr val="dk1"/>
              </a:solidFill>
              <a:latin typeface="Playfair Display" panose="00000500000000000000" pitchFamily="2" charset="0"/>
              <a:ea typeface="Montserrat Medium"/>
              <a:cs typeface="Montserrat Medium"/>
              <a:sym typeface="Montserrat Medium"/>
            </a:endParaRPr>
          </a:p>
        </p:txBody>
      </p:sp>
      <p:sp>
        <p:nvSpPr>
          <p:cNvPr id="14" name="Freeform 5">
            <a:extLst>
              <a:ext uri="{FF2B5EF4-FFF2-40B4-BE49-F238E27FC236}">
                <a16:creationId xmlns:a16="http://schemas.microsoft.com/office/drawing/2014/main" id="{ED20B6E1-5272-2DFE-089F-7D2FA72CA8D1}"/>
              </a:ext>
            </a:extLst>
          </p:cNvPr>
          <p:cNvSpPr/>
          <p:nvPr/>
        </p:nvSpPr>
        <p:spPr>
          <a:xfrm rot="11391965">
            <a:off x="9492909" y="2334986"/>
            <a:ext cx="1628364" cy="444638"/>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5">
            <a:extLst>
              <a:ext uri="{FF2B5EF4-FFF2-40B4-BE49-F238E27FC236}">
                <a16:creationId xmlns:a16="http://schemas.microsoft.com/office/drawing/2014/main" id="{628BAFBD-9057-B562-9BF6-9117CF664A1D}"/>
              </a:ext>
            </a:extLst>
          </p:cNvPr>
          <p:cNvSpPr txBox="1"/>
          <p:nvPr/>
        </p:nvSpPr>
        <p:spPr>
          <a:xfrm>
            <a:off x="4091340" y="1179828"/>
            <a:ext cx="225574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Our Book</a:t>
            </a:r>
            <a:endParaRPr lang="en-GB" sz="3600" b="1" dirty="0">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3B4444D4-DDC2-5553-146F-95038DC7026C}"/>
              </a:ext>
            </a:extLst>
          </p:cNvPr>
          <p:cNvPicPr preferRelativeResize="0"/>
          <p:nvPr/>
        </p:nvPicPr>
        <p:blipFill>
          <a:blip r:embed="rId9">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0485988F-1208-5BB7-A2EB-901AAE2BE8C1}"/>
              </a:ext>
            </a:extLst>
          </p:cNvPr>
          <p:cNvGrpSpPr/>
          <p:nvPr/>
        </p:nvGrpSpPr>
        <p:grpSpPr>
          <a:xfrm>
            <a:off x="-2389817" y="-7002306"/>
            <a:ext cx="3536973" cy="16382144"/>
            <a:chOff x="-2126387" y="-8825546"/>
            <a:chExt cx="3536973" cy="16382144"/>
          </a:xfrm>
        </p:grpSpPr>
        <p:sp>
          <p:nvSpPr>
            <p:cNvPr id="20" name="Freeform 6">
              <a:extLst>
                <a:ext uri="{FF2B5EF4-FFF2-40B4-BE49-F238E27FC236}">
                  <a16:creationId xmlns:a16="http://schemas.microsoft.com/office/drawing/2014/main" id="{5CE9FA8D-8CDD-E2DC-5B24-396ED5A8464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1DAF694C-AB50-0612-7A80-ACE4F5D0CE14}"/>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5FF0EC29-AC53-7C65-4807-80E3831EAF6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06B03C5A-2394-46D3-3CB6-0AF2CC2335BC}"/>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C50EFFE-888A-3C73-948D-1CCAA5B0F55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44D00B1F-51BD-4C75-8D7B-325362FC984A}"/>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579927B-2133-01BE-9B5F-F2928CEB7383}"/>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393A5DF3-5F18-7D29-1575-86C0352DE1C9}"/>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B83976B-3EEB-0F85-CC1C-EFA5E300A8EC}"/>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E23125D7-F294-93AE-AF77-2871E6C24433}"/>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B4AD6E7B-7ABF-CEAE-A9AA-56D8ABEB3243}"/>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00AE7CB5-FAD1-367F-F251-0C9EE43ACFCB}"/>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8EF1A168-A7C9-ED13-62AB-9908BD4B09B5}"/>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C79C8DBF-3DA1-E24C-0716-CB1E3DE39F3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FEDF8AE2-80D1-186D-2B78-C6758F5ABF9D}"/>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014485EA-5173-CEF6-88B9-CAD4B813BFC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59715B6E-93A0-2E28-DBCA-1A04CB9F791B}"/>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C6B8B733-6E21-18B0-C9A3-046A6F167D97}"/>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C19BF3C1-5028-61D8-5EBA-5BA25273D96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ADAEC5DF-302F-9999-77D2-E560B9F312CB}"/>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787B406D-27B7-A6AD-B46A-8847A21C0D8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4E1B6C42-6219-1AA4-E3D5-6B2506B1AFE6}"/>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D589541B-9CF4-0F10-E576-4835D9C2BC01}"/>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F2C1C834-135F-5507-C340-F63FF017B857}"/>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A264870A-B4FC-BE81-C338-7CA6370C9FAB}"/>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FAD98368-51B8-8D99-B361-D645843FAD68}"/>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70DF3DAB-B5D5-AB53-0EE7-B8FC32AC37F7}"/>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8F17FF44-BA6A-A9F8-4460-B44AD4D6C6BB}"/>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9F2923DA-74EF-E8D5-A6BE-A1705FB837D6}"/>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91DD8007-7EB0-0B65-F099-998ADCC2A21D}"/>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241A56C7-C4DE-0C19-20C5-672F34527BED}"/>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6E62586-A026-7F51-8D39-A5B23211499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8BED13C0-CB42-DF75-BE68-6CA31359ECC1}"/>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A81AD72A-15C7-7D84-E119-BD98CE2B503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00FA3FA3-C5D6-B76C-CDF8-507DC4E9F14B}"/>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2FB339E8-432C-7DCC-E9AE-99840564EFD6}"/>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6B6D6668-7E1A-09AA-3D30-AFD11B2083E3}"/>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8712D36A-3980-2876-3B25-59665BF8CA51}"/>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pic>
        <p:nvPicPr>
          <p:cNvPr id="9" name="Picture 8" descr="A book cover of a book&#10;&#10;AI-generated content may be incorrect.">
            <a:extLst>
              <a:ext uri="{FF2B5EF4-FFF2-40B4-BE49-F238E27FC236}">
                <a16:creationId xmlns:a16="http://schemas.microsoft.com/office/drawing/2014/main" id="{B3FA1D34-BC26-957E-398A-B16D5FE0B1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09070">
            <a:off x="8537778" y="3040477"/>
            <a:ext cx="3003605" cy="2604345"/>
          </a:xfrm>
          <a:prstGeom prst="rect">
            <a:avLst/>
          </a:prstGeom>
        </p:spPr>
      </p:pic>
    </p:spTree>
    <p:extLst>
      <p:ext uri="{BB962C8B-B14F-4D97-AF65-F5344CB8AC3E}">
        <p14:creationId xmlns:p14="http://schemas.microsoft.com/office/powerpoint/2010/main" val="363974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41864"/>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292388" y="361004"/>
            <a:ext cx="7602961" cy="696871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556186" y="1451415"/>
            <a:ext cx="6961488" cy="1678195"/>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T</a:t>
            </a:r>
            <a:r>
              <a:rPr lang="en-GB" sz="2500" dirty="0" err="1">
                <a:solidFill>
                  <a:srgbClr val="313E53"/>
                </a:solidFill>
                <a:latin typeface="Montserrat" panose="00000500000000000000" pitchFamily="2" charset="0"/>
                <a:ea typeface="Montserrat Medium"/>
                <a:cs typeface="Montserrat Medium"/>
                <a:sym typeface="Montserrat Medium"/>
              </a:rPr>
              <a:t>hink</a:t>
            </a:r>
            <a:r>
              <a:rPr lang="en-GB" sz="2500" dirty="0">
                <a:solidFill>
                  <a:srgbClr val="313E53"/>
                </a:solidFill>
                <a:latin typeface="Montserrat" panose="00000500000000000000" pitchFamily="2" charset="0"/>
                <a:ea typeface="Montserrat Medium"/>
                <a:cs typeface="Montserrat Medium"/>
                <a:sym typeface="Montserrat Medium"/>
              </a:rPr>
              <a:t> about your favourite place in the whole world.</a:t>
            </a:r>
          </a:p>
        </p:txBody>
      </p:sp>
      <p:sp>
        <p:nvSpPr>
          <p:cNvPr id="15" name="TextBox 14">
            <a:extLst>
              <a:ext uri="{FF2B5EF4-FFF2-40B4-BE49-F238E27FC236}">
                <a16:creationId xmlns:a16="http://schemas.microsoft.com/office/drawing/2014/main" id="{9668C335-D958-351C-EC2E-D5487C6B9736}"/>
              </a:ext>
            </a:extLst>
          </p:cNvPr>
          <p:cNvSpPr txBox="1"/>
          <p:nvPr/>
        </p:nvSpPr>
        <p:spPr>
          <a:xfrm>
            <a:off x="4330114" y="550099"/>
            <a:ext cx="3844322" cy="646331"/>
          </a:xfrm>
          <a:prstGeom prst="rect">
            <a:avLst/>
          </a:prstGeom>
          <a:noFill/>
        </p:spPr>
        <p:txBody>
          <a:bodyPr wrap="none" rtlCol="0">
            <a:spAutoFit/>
          </a:bodyPr>
          <a:lstStyle/>
          <a:p>
            <a:pPr algn="ctr"/>
            <a:r>
              <a:rPr lang="en-GB" sz="3600" b="1" dirty="0">
                <a:solidFill>
                  <a:srgbClr val="313E53"/>
                </a:solidFill>
                <a:latin typeface="Playfair Display" panose="00000500000000000000" pitchFamily="2" charset="0"/>
              </a:rPr>
              <a:t>‘My Happy Place’</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82498" y="1188531"/>
            <a:ext cx="2319193" cy="93880"/>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ettle</a:t>
            </a:r>
            <a:endParaRPr sz="2400" i="1" dirty="0">
              <a:solidFill>
                <a:schemeClr val="dk1"/>
              </a:solidFill>
              <a:latin typeface="Playfair Display" panose="00000500000000000000" pitchFamily="2" charset="0"/>
              <a:ea typeface="Montserrat Medium"/>
              <a:cs typeface="Montserrat Medium"/>
              <a:sym typeface="Montserrat Medium"/>
            </a:endParaRPr>
          </a:p>
        </p:txBody>
      </p:sp>
      <p:pic>
        <p:nvPicPr>
          <p:cNvPr id="9" name="Picture 8">
            <a:extLst>
              <a:ext uri="{FF2B5EF4-FFF2-40B4-BE49-F238E27FC236}">
                <a16:creationId xmlns:a16="http://schemas.microsoft.com/office/drawing/2014/main" id="{E3BA45A1-8ADE-6C5E-3607-7A8A7AB8BA5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56186" y="4673710"/>
            <a:ext cx="1097729" cy="1465749"/>
          </a:xfrm>
          <a:prstGeom prst="rect">
            <a:avLst/>
          </a:prstGeom>
        </p:spPr>
      </p:pic>
      <p:sp>
        <p:nvSpPr>
          <p:cNvPr id="10" name="Freeform 5">
            <a:extLst>
              <a:ext uri="{FF2B5EF4-FFF2-40B4-BE49-F238E27FC236}">
                <a16:creationId xmlns:a16="http://schemas.microsoft.com/office/drawing/2014/main" id="{046AA981-E79F-7DF9-B4CA-FE6A364056DE}"/>
              </a:ext>
            </a:extLst>
          </p:cNvPr>
          <p:cNvSpPr/>
          <p:nvPr/>
        </p:nvSpPr>
        <p:spPr>
          <a:xfrm>
            <a:off x="7828643" y="2527986"/>
            <a:ext cx="3528934" cy="3573604"/>
          </a:xfrm>
          <a:custGeom>
            <a:avLst/>
            <a:gdLst/>
            <a:ahLst/>
            <a:cxnLst/>
            <a:rect l="l" t="t" r="r" b="b"/>
            <a:pathLst>
              <a:path w="3528934" h="3573604">
                <a:moveTo>
                  <a:pt x="0" y="0"/>
                </a:moveTo>
                <a:lnTo>
                  <a:pt x="3528934" y="0"/>
                </a:lnTo>
                <a:lnTo>
                  <a:pt x="3528934" y="3573604"/>
                </a:lnTo>
                <a:lnTo>
                  <a:pt x="0" y="3573604"/>
                </a:lnTo>
                <a:lnTo>
                  <a:pt x="0" y="0"/>
                </a:lnTo>
                <a:close/>
              </a:path>
            </a:pathLst>
          </a:custGeom>
          <a:blipFill>
            <a:blip r:embed="rId18"/>
            <a:stretch>
              <a:fillRect/>
            </a:stretch>
          </a:blipFill>
        </p:spPr>
        <p:txBody>
          <a:bodyPr/>
          <a:lstStyle/>
          <a:p>
            <a:endParaRPr lang="en-GB"/>
          </a:p>
        </p:txBody>
      </p:sp>
    </p:spTree>
    <p:extLst>
      <p:ext uri="{BB962C8B-B14F-4D97-AF65-F5344CB8AC3E}">
        <p14:creationId xmlns:p14="http://schemas.microsoft.com/office/powerpoint/2010/main" val="1028622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8738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a:solidFill>
                  <a:schemeClr val="dk1"/>
                </a:solidFill>
                <a:latin typeface="Playfair Display" panose="00000500000000000000" pitchFamily="2" charset="0"/>
                <a:ea typeface="Montserrat Medium"/>
                <a:cs typeface="Montserrat Medium"/>
                <a:sym typeface="Montserrat Medium"/>
              </a:rPr>
              <a:t>raining</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21;p15">
            <a:extLst>
              <a:ext uri="{FF2B5EF4-FFF2-40B4-BE49-F238E27FC236}">
                <a16:creationId xmlns:a16="http://schemas.microsoft.com/office/drawing/2014/main" id="{1286208D-20B1-57B8-4880-2750B213B54A}"/>
              </a:ext>
            </a:extLst>
          </p:cNvPr>
          <p:cNvSpPr txBox="1"/>
          <p:nvPr/>
        </p:nvSpPr>
        <p:spPr>
          <a:xfrm>
            <a:off x="4596987" y="1918188"/>
            <a:ext cx="6997929" cy="3383261"/>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are the animals on page 20 feeling? </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Do you think they make a good team? How do you know? </a:t>
            </a:r>
          </a:p>
        </p:txBody>
      </p:sp>
      <p:sp>
        <p:nvSpPr>
          <p:cNvPr id="10" name="TextBox 9">
            <a:extLst>
              <a:ext uri="{FF2B5EF4-FFF2-40B4-BE49-F238E27FC236}">
                <a16:creationId xmlns:a16="http://schemas.microsoft.com/office/drawing/2014/main" id="{622B1552-EB5A-9739-5DC0-4EB4C6225F47}"/>
              </a:ext>
            </a:extLst>
          </p:cNvPr>
          <p:cNvSpPr txBox="1"/>
          <p:nvPr/>
        </p:nvSpPr>
        <p:spPr>
          <a:xfrm>
            <a:off x="4611927" y="672185"/>
            <a:ext cx="4926349"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Emotional Vocabulary</a:t>
            </a:r>
            <a:endParaRPr lang="en-GB" sz="3600" b="1" dirty="0">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22475" y="4517264"/>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Tree>
    <p:extLst>
      <p:ext uri="{BB962C8B-B14F-4D97-AF65-F5344CB8AC3E}">
        <p14:creationId xmlns:p14="http://schemas.microsoft.com/office/powerpoint/2010/main" val="1083114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bjective</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5039687" y="1384477"/>
            <a:ext cx="6334230" cy="2802427"/>
          </a:xfrm>
          <a:prstGeom prst="rect">
            <a:avLst/>
          </a:prstGeom>
          <a:noFill/>
          <a:ln>
            <a:noFill/>
          </a:ln>
        </p:spPr>
        <p:txBody>
          <a:bodyPr spcFirstLastPara="1" wrap="square" lIns="91425" tIns="91425" rIns="91425" bIns="91425" anchor="t" anchorCtr="0">
            <a:noAutofit/>
          </a:bodyPr>
          <a:lstStyle/>
          <a:p>
            <a:pPr lvl="0">
              <a:lnSpc>
                <a:spcPct val="107000"/>
              </a:lnSpc>
            </a:pPr>
            <a:r>
              <a:rPr lang="en-GB" sz="2800" kern="100" dirty="0">
                <a:latin typeface="Montserrat" panose="00000500000000000000" pitchFamily="2" charset="0"/>
                <a:ea typeface="Aptos" panose="020B0004020202020204" pitchFamily="34" charset="0"/>
                <a:cs typeface="Times New Roman" panose="02020603050405020304" pitchFamily="18" charset="0"/>
              </a:rPr>
              <a:t>I can explain how I show respect and kindness to others</a:t>
            </a:r>
            <a:endParaRPr lang="en-GB" sz="28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8" name="Rectangle 7">
            <a:extLst>
              <a:ext uri="{FF2B5EF4-FFF2-40B4-BE49-F238E27FC236}">
                <a16:creationId xmlns:a16="http://schemas.microsoft.com/office/drawing/2014/main" id="{82523DC0-B93B-90E0-487F-3DD513AFB51E}"/>
              </a:ext>
            </a:extLst>
          </p:cNvPr>
          <p:cNvSpPr/>
          <p:nvPr/>
        </p:nvSpPr>
        <p:spPr>
          <a:xfrm rot="506152">
            <a:off x="8365995" y="2685591"/>
            <a:ext cx="3347173" cy="3966563"/>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book cover of a book&#10;&#10;AI-generated content may be incorrect.">
            <a:extLst>
              <a:ext uri="{FF2B5EF4-FFF2-40B4-BE49-F238E27FC236}">
                <a16:creationId xmlns:a16="http://schemas.microsoft.com/office/drawing/2014/main" id="{149ECC63-A4CF-BAA3-E812-1750F48FE83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09070">
            <a:off x="8537778" y="3229161"/>
            <a:ext cx="3003605" cy="2604345"/>
          </a:xfrm>
          <a:prstGeom prst="rect">
            <a:avLst/>
          </a:prstGeom>
        </p:spPr>
      </p:pic>
      <p:sp>
        <p:nvSpPr>
          <p:cNvPr id="49" name="Freeform 3">
            <a:extLst>
              <a:ext uri="{FF2B5EF4-FFF2-40B4-BE49-F238E27FC236}">
                <a16:creationId xmlns:a16="http://schemas.microsoft.com/office/drawing/2014/main" id="{99E9D9DB-1B89-2CE5-C9B6-DB60C28DEA8C}"/>
              </a:ext>
            </a:extLst>
          </p:cNvPr>
          <p:cNvSpPr/>
          <p:nvPr/>
        </p:nvSpPr>
        <p:spPr>
          <a:xfrm rot="285236">
            <a:off x="9720355" y="2624413"/>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Tree>
    <p:extLst>
      <p:ext uri="{BB962C8B-B14F-4D97-AF65-F5344CB8AC3E}">
        <p14:creationId xmlns:p14="http://schemas.microsoft.com/office/powerpoint/2010/main" val="266847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38460" y="1553959"/>
            <a:ext cx="7396983" cy="5054591"/>
          </a:xfrm>
          <a:prstGeom prst="rect">
            <a:avLst/>
          </a:prstGeom>
          <a:noFill/>
          <a:ln>
            <a:noFill/>
          </a:ln>
        </p:spPr>
        <p:txBody>
          <a:bodyPr spcFirstLastPara="1" wrap="square" lIns="91425" tIns="91425" rIns="91425" bIns="91425" anchor="t" anchorCtr="0">
            <a:noAutofit/>
          </a:bodyPr>
          <a:lstStyle/>
          <a:p>
            <a:pPr>
              <a:lnSpc>
                <a:spcPct val="150000"/>
              </a:lnSpc>
              <a:defRPr/>
            </a:pPr>
            <a:r>
              <a:rPr lang="en-GB" sz="1600" b="1" dirty="0">
                <a:solidFill>
                  <a:srgbClr val="000000"/>
                </a:solidFill>
                <a:latin typeface="Montserrat"/>
              </a:rPr>
              <a:t>Vocabulary: </a:t>
            </a:r>
          </a:p>
          <a:p>
            <a:pPr>
              <a:lnSpc>
                <a:spcPct val="150000"/>
              </a:lnSpc>
              <a:defRPr/>
            </a:pPr>
            <a:r>
              <a:rPr lang="en-US" sz="1600" dirty="0">
                <a:solidFill>
                  <a:srgbClr val="000000"/>
                </a:solidFill>
                <a:latin typeface="Montserrat"/>
              </a:rPr>
              <a:t>What do you think ‘If we all work together, no task is too great’ means? (page 12)</a:t>
            </a:r>
          </a:p>
          <a:p>
            <a:pPr>
              <a:lnSpc>
                <a:spcPct val="150000"/>
              </a:lnSpc>
              <a:defRPr/>
            </a:pPr>
            <a:r>
              <a:rPr lang="en-US" sz="1600" b="1" dirty="0">
                <a:solidFill>
                  <a:srgbClr val="000000"/>
                </a:solidFill>
                <a:latin typeface="Montserrat"/>
              </a:rPr>
              <a:t>Retrieval:</a:t>
            </a:r>
          </a:p>
          <a:p>
            <a:pPr>
              <a:lnSpc>
                <a:spcPct val="150000"/>
              </a:lnSpc>
              <a:defRPr/>
            </a:pPr>
            <a:r>
              <a:rPr lang="en-GB" sz="1600" dirty="0">
                <a:solidFill>
                  <a:srgbClr val="000000"/>
                </a:solidFill>
                <a:latin typeface="Montserrat"/>
              </a:rPr>
              <a:t>Look at the illustration on p12, of the little snail apologising to the mouse – how can you tell that the mouse has accepted the snail’s apology? How do you think they show kindness to each other? </a:t>
            </a:r>
          </a:p>
          <a:p>
            <a:pPr>
              <a:lnSpc>
                <a:spcPct val="150000"/>
              </a:lnSpc>
              <a:defRPr/>
            </a:pPr>
            <a:r>
              <a:rPr lang="en-GB" sz="1600" b="0" i="0" u="none" strike="noStrike" kern="1200" cap="none" spc="0" normalizeH="0" baseline="0" noProof="0" dirty="0">
                <a:ln>
                  <a:noFill/>
                </a:ln>
                <a:solidFill>
                  <a:srgbClr val="000000"/>
                </a:solidFill>
                <a:effectLst/>
                <a:uLnTx/>
                <a:uFillTx/>
                <a:latin typeface="Montserrat"/>
              </a:rPr>
              <a:t>Find 3 other examples of animals showing kindness to each other in the illustrations.</a:t>
            </a:r>
            <a:r>
              <a:rPr lang="en-GB" sz="1600" b="0" i="0" u="none" strike="noStrike" kern="1200" cap="none" spc="0" normalizeH="0" noProof="0" dirty="0">
                <a:ln>
                  <a:noFill/>
                </a:ln>
                <a:solidFill>
                  <a:srgbClr val="000000"/>
                </a:solidFill>
                <a:effectLst/>
                <a:uLnTx/>
                <a:uFillTx/>
                <a:latin typeface="Montserrat"/>
              </a:rPr>
              <a:t> </a:t>
            </a:r>
            <a:endParaRPr lang="en-GB" sz="1600" b="0" i="0" u="none" strike="noStrike" kern="1200" cap="none" spc="0" normalizeH="0" baseline="0" noProof="0" dirty="0">
              <a:ln>
                <a:noFill/>
              </a:ln>
              <a:solidFill>
                <a:srgbClr val="000000"/>
              </a:solidFill>
              <a:effectLst/>
              <a:uLnTx/>
              <a:uFillTx/>
              <a:latin typeface="Montserrat"/>
            </a:endParaRP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Montserrat"/>
              </a:rPr>
              <a:t>Inference: </a:t>
            </a:r>
          </a:p>
          <a:p>
            <a:pPr marL="0" marR="0" lvl="0" indent="0" algn="l" defTabSz="914400" rtl="0" eaLnBrk="1" fontAlgn="base" latinLnBrk="0" hangingPunct="1">
              <a:lnSpc>
                <a:spcPct val="150000"/>
              </a:lnSpc>
              <a:spcBef>
                <a:spcPts val="0"/>
              </a:spcBef>
              <a:spcAft>
                <a:spcPts val="0"/>
              </a:spcAft>
              <a:buClrTx/>
              <a:buSzTx/>
              <a:buFontTx/>
              <a:buNone/>
              <a:tabLst/>
              <a:defRPr/>
            </a:pPr>
            <a:r>
              <a:rPr lang="en-GB" sz="1600" dirty="0">
                <a:solidFill>
                  <a:srgbClr val="000000"/>
                </a:solidFill>
                <a:latin typeface="Montserrat"/>
              </a:rPr>
              <a:t>The animals work as a team to create their new home – how do you think they showed respect and kindness to each other while they were building? </a:t>
            </a:r>
          </a:p>
          <a:p>
            <a:pPr marL="0" marR="0" lvl="0" indent="0" algn="l" defTabSz="914400" rtl="0" eaLnBrk="1" fontAlgn="base" latinLnBrk="0" hangingPunct="1">
              <a:lnSpc>
                <a:spcPct val="150000"/>
              </a:lnSpc>
              <a:spcBef>
                <a:spcPts val="0"/>
              </a:spcBef>
              <a:spcAft>
                <a:spcPts val="0"/>
              </a:spcAft>
              <a:buClrTx/>
              <a:buSzTx/>
              <a:buFontTx/>
              <a:buNone/>
              <a:tabLst/>
              <a:defRPr/>
            </a:pPr>
            <a:endParaRPr lang="en-GB" sz="1600" i="0" u="none" strike="noStrike" kern="1200" cap="none" spc="0" normalizeH="0" baseline="0" noProof="0" dirty="0">
              <a:ln>
                <a:noFill/>
              </a:ln>
              <a:solidFill>
                <a:srgbClr val="000000"/>
              </a:solidFill>
              <a:effectLst/>
              <a:uLnTx/>
              <a:uFillTx/>
              <a:latin typeface="Montserrat"/>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6308CEE2-0777-58CC-0CE3-0FEBE43DA0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23127" y="392603"/>
            <a:ext cx="2578395" cy="1822811"/>
          </a:xfrm>
          <a:prstGeom prst="rect">
            <a:avLst/>
          </a:prstGeom>
        </p:spPr>
      </p:pic>
    </p:spTree>
    <p:extLst>
      <p:ext uri="{BB962C8B-B14F-4D97-AF65-F5344CB8AC3E}">
        <p14:creationId xmlns:p14="http://schemas.microsoft.com/office/powerpoint/2010/main" val="193512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fade">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xEl>
                                              <p:pRg st="3" end="3"/>
                                            </p:txEl>
                                          </p:spTgt>
                                        </p:tgtEl>
                                        <p:attrNameLst>
                                          <p:attrName>style.visibility</p:attrName>
                                        </p:attrNameLst>
                                      </p:cBhvr>
                                      <p:to>
                                        <p:strVal val="visible"/>
                                      </p:to>
                                    </p:set>
                                    <p:animEffect transition="in" filter="fade">
                                      <p:cBhvr>
                                        <p:cTn id="22" dur="500"/>
                                        <p:tgtEl>
                                          <p:spTgt spid="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fade">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5" end="5"/>
                                            </p:txEl>
                                          </p:spTgt>
                                        </p:tgtEl>
                                        <p:attrNameLst>
                                          <p:attrName>style.visibility</p:attrName>
                                        </p:attrNameLst>
                                      </p:cBhvr>
                                      <p:to>
                                        <p:strVal val="visible"/>
                                      </p:to>
                                    </p:set>
                                    <p:animEffect transition="in" filter="fade">
                                      <p:cBhvr>
                                        <p:cTn id="32" dur="500"/>
                                        <p:tgtEl>
                                          <p:spTgt spid="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xEl>
                                              <p:pRg st="6" end="6"/>
                                            </p:txEl>
                                          </p:spTgt>
                                        </p:tgtEl>
                                        <p:attrNameLst>
                                          <p:attrName>style.visibility</p:attrName>
                                        </p:attrNameLst>
                                      </p:cBhvr>
                                      <p:to>
                                        <p:strVal val="visible"/>
                                      </p:to>
                                    </p:set>
                                    <p:animEffect transition="in" filter="fade">
                                      <p:cBhvr>
                                        <p:cTn id="37" dur="500"/>
                                        <p:tgtEl>
                                          <p:spTgt spid="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215079" y="1509242"/>
            <a:ext cx="7073022"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i="1" dirty="0">
                <a:solidFill>
                  <a:schemeClr val="dk1"/>
                </a:solidFill>
                <a:latin typeface="Montserrat" panose="00000500000000000000" pitchFamily="2" charset="0"/>
                <a:ea typeface="Montserrat Medium"/>
                <a:cs typeface="Montserrat Medium"/>
                <a:sym typeface="Montserrat Medium"/>
              </a:rPr>
              <a:t>What do you think…</a:t>
            </a:r>
          </a:p>
          <a:p>
            <a:pPr lvl="0">
              <a:lnSpc>
                <a:spcPct val="107000"/>
              </a:lnSpc>
              <a:spcAft>
                <a:spcPts val="800"/>
              </a:spcAft>
            </a:pPr>
            <a:endParaRPr lang="en-US" sz="2500" dirty="0">
              <a:solidFill>
                <a:schemeClr val="dk1"/>
              </a:solidFill>
              <a:latin typeface="Montserrat" panose="00000500000000000000" pitchFamily="2" charset="0"/>
              <a:ea typeface="Montserrat Medium"/>
              <a:cs typeface="Montserrat Medium"/>
              <a:sym typeface="Montserrat Medium"/>
            </a:endParaRPr>
          </a:p>
          <a:p>
            <a:pPr lvl="0">
              <a:lnSpc>
                <a:spcPct val="107000"/>
              </a:lnSpc>
              <a:spcAft>
                <a:spcPts val="800"/>
              </a:spcAft>
            </a:pPr>
            <a:r>
              <a:rPr lang="en-US" sz="2500" dirty="0">
                <a:solidFill>
                  <a:schemeClr val="dk1"/>
                </a:solidFill>
                <a:latin typeface="Montserrat" panose="00000500000000000000" pitchFamily="2" charset="0"/>
                <a:ea typeface="Montserrat Medium"/>
                <a:cs typeface="Montserrat Medium"/>
                <a:sym typeface="Montserrat Medium"/>
              </a:rPr>
              <a:t>Why is respect important?</a:t>
            </a:r>
          </a:p>
          <a:p>
            <a:pPr lvl="0">
              <a:lnSpc>
                <a:spcPct val="107000"/>
              </a:lnSpc>
              <a:spcAft>
                <a:spcPts val="800"/>
              </a:spcAft>
            </a:pPr>
            <a:endParaRPr lang="en-US" sz="25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5079" y="544776"/>
            <a:ext cx="3770584"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pic>
        <p:nvPicPr>
          <p:cNvPr id="13" name="Picture 12" descr="A group of children reading a book&#10;&#10;Description automatically generated">
            <a:extLst>
              <a:ext uri="{FF2B5EF4-FFF2-40B4-BE49-F238E27FC236}">
                <a16:creationId xmlns:a16="http://schemas.microsoft.com/office/drawing/2014/main" id="{147A3B05-DC54-E5EE-09CC-09A22C03F884}"/>
              </a:ext>
            </a:extLst>
          </p:cNvPr>
          <p:cNvPicPr>
            <a:picLocks noChangeAspect="1"/>
          </p:cNvPicPr>
          <p:nvPr/>
        </p:nvPicPr>
        <p:blipFill rotWithShape="1">
          <a:blip r:embed="rId17">
            <a:extLst>
              <a:ext uri="{28A0092B-C50C-407E-A947-70E740481C1C}">
                <a14:useLocalDpi xmlns:a14="http://schemas.microsoft.com/office/drawing/2010/main" val="0"/>
              </a:ext>
            </a:extLst>
          </a:blip>
          <a:srcRect l="19152" t="22634" r="31933" b="7667"/>
          <a:stretch/>
        </p:blipFill>
        <p:spPr>
          <a:xfrm>
            <a:off x="8271616" y="3305057"/>
            <a:ext cx="3254844" cy="3278712"/>
          </a:xfrm>
          <a:prstGeom prst="rect">
            <a:avLst/>
          </a:prstGeom>
        </p:spPr>
      </p:pic>
    </p:spTree>
    <p:extLst>
      <p:ext uri="{BB962C8B-B14F-4D97-AF65-F5344CB8AC3E}">
        <p14:creationId xmlns:p14="http://schemas.microsoft.com/office/powerpoint/2010/main" val="2730876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3194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3DA7CB50-DE6D-14BF-4250-76059B85D17D}"/>
              </a:ext>
            </a:extLst>
          </p:cNvPr>
          <p:cNvSpPr/>
          <p:nvPr/>
        </p:nvSpPr>
        <p:spPr>
          <a:xfrm>
            <a:off x="4068013" y="801748"/>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DC24F4D-0172-EBC0-05CC-28B2AA5086DE}"/>
              </a:ext>
            </a:extLst>
          </p:cNvPr>
          <p:cNvSpPr txBox="1"/>
          <p:nvPr/>
        </p:nvSpPr>
        <p:spPr>
          <a:xfrm>
            <a:off x="4140271" y="880584"/>
            <a:ext cx="6910906"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‘RESPECT’</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C471D098-8605-63F4-1517-05D065A6AFA3}"/>
              </a:ext>
            </a:extLst>
          </p:cNvPr>
          <p:cNvPicPr preferRelativeResize="0"/>
          <p:nvPr/>
        </p:nvPicPr>
        <p:blipFill>
          <a:blip r:embed="rId16">
            <a:alphaModFix/>
          </a:blip>
          <a:stretch>
            <a:fillRect/>
          </a:stretch>
        </p:blipFill>
        <p:spPr>
          <a:xfrm flipV="1">
            <a:off x="4252456" y="1462606"/>
            <a:ext cx="2579418" cy="142032"/>
          </a:xfrm>
          <a:prstGeom prst="rect">
            <a:avLst/>
          </a:prstGeom>
          <a:noFill/>
          <a:ln>
            <a:noFill/>
          </a:ln>
        </p:spPr>
      </p:pic>
      <p:sp>
        <p:nvSpPr>
          <p:cNvPr id="12" name="Google Shape;121;p15">
            <a:extLst>
              <a:ext uri="{FF2B5EF4-FFF2-40B4-BE49-F238E27FC236}">
                <a16:creationId xmlns:a16="http://schemas.microsoft.com/office/drawing/2014/main" id="{75D179A0-11D1-133C-7AAC-ACDEB7B171F4}"/>
              </a:ext>
            </a:extLst>
          </p:cNvPr>
          <p:cNvSpPr txBox="1"/>
          <p:nvPr/>
        </p:nvSpPr>
        <p:spPr>
          <a:xfrm>
            <a:off x="4248057" y="1806929"/>
            <a:ext cx="7075924" cy="2802427"/>
          </a:xfrm>
          <a:prstGeom prst="rect">
            <a:avLst/>
          </a:prstGeom>
          <a:noFill/>
          <a:ln>
            <a:noFill/>
          </a:ln>
        </p:spPr>
        <p:txBody>
          <a:bodyPr spcFirstLastPara="1" wrap="square" lIns="91425" tIns="91425" rIns="91425" bIns="91425" anchor="t" anchorCtr="0">
            <a:noAutofit/>
          </a:bodyPr>
          <a:lstStyle/>
          <a:p>
            <a:endParaRPr lang="en-GB" sz="2800" i="1" dirty="0"/>
          </a:p>
        </p:txBody>
      </p:sp>
      <p:sp>
        <p:nvSpPr>
          <p:cNvPr id="15" name="Google Shape;121;p15">
            <a:extLst>
              <a:ext uri="{FF2B5EF4-FFF2-40B4-BE49-F238E27FC236}">
                <a16:creationId xmlns:a16="http://schemas.microsoft.com/office/drawing/2014/main" id="{96A8EE78-7D47-69B2-BD15-0CAAC9488994}"/>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A</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DC9FB4A7-D646-B6E4-7C81-AF3B38EDEC11}"/>
              </a:ext>
            </a:extLst>
          </p:cNvPr>
          <p:cNvSpPr txBox="1"/>
          <p:nvPr/>
        </p:nvSpPr>
        <p:spPr>
          <a:xfrm>
            <a:off x="4248057" y="1835028"/>
            <a:ext cx="7364823" cy="2015936"/>
          </a:xfrm>
          <a:prstGeom prst="rect">
            <a:avLst/>
          </a:prstGeom>
          <a:noFill/>
        </p:spPr>
        <p:txBody>
          <a:bodyPr wrap="square" rtlCol="0">
            <a:spAutoFit/>
          </a:bodyPr>
          <a:lstStyle/>
          <a:p>
            <a:r>
              <a:rPr lang="en-US" sz="2500" dirty="0">
                <a:latin typeface="Montserrat" panose="00000500000000000000" pitchFamily="2" charset="0"/>
              </a:rPr>
              <a:t>Let’s create a poem or a poster all about the word respect. </a:t>
            </a:r>
          </a:p>
          <a:p>
            <a:endParaRPr lang="en-US" sz="2500" dirty="0">
              <a:latin typeface="Montserrat" panose="00000500000000000000" pitchFamily="2" charset="0"/>
            </a:endParaRPr>
          </a:p>
          <a:p>
            <a:r>
              <a:rPr lang="en-US" sz="2500" dirty="0">
                <a:latin typeface="Montserrat" panose="00000500000000000000" pitchFamily="2" charset="0"/>
              </a:rPr>
              <a:t>Remember: think about why and how we should respect each other. </a:t>
            </a:r>
            <a:endParaRPr lang="en-GB" sz="2500" dirty="0">
              <a:latin typeface="Montserrat" panose="00000500000000000000" pitchFamily="2" charset="0"/>
            </a:endParaRPr>
          </a:p>
        </p:txBody>
      </p:sp>
      <p:sp>
        <p:nvSpPr>
          <p:cNvPr id="13" name="Freeform 6">
            <a:extLst>
              <a:ext uri="{FF2B5EF4-FFF2-40B4-BE49-F238E27FC236}">
                <a16:creationId xmlns:a16="http://schemas.microsoft.com/office/drawing/2014/main" id="{EC46F55B-4EEC-6115-32EA-6494CAD853B2}"/>
              </a:ext>
            </a:extLst>
          </p:cNvPr>
          <p:cNvSpPr/>
          <p:nvPr/>
        </p:nvSpPr>
        <p:spPr>
          <a:xfrm>
            <a:off x="8810171" y="3717043"/>
            <a:ext cx="2658260" cy="2574899"/>
          </a:xfrm>
          <a:custGeom>
            <a:avLst/>
            <a:gdLst/>
            <a:ahLst/>
            <a:cxnLst/>
            <a:rect l="l" t="t" r="r" b="b"/>
            <a:pathLst>
              <a:path w="2249070" h="2260372">
                <a:moveTo>
                  <a:pt x="0" y="0"/>
                </a:moveTo>
                <a:lnTo>
                  <a:pt x="2249070" y="0"/>
                </a:lnTo>
                <a:lnTo>
                  <a:pt x="2249070" y="2260372"/>
                </a:lnTo>
                <a:lnTo>
                  <a:pt x="0" y="226037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2492589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Lesson 1</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737195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6862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D0E2C2E5-D049-2798-49DC-643A569F1CD9}"/>
              </a:ext>
            </a:extLst>
          </p:cNvPr>
          <p:cNvSpPr/>
          <p:nvPr/>
        </p:nvSpPr>
        <p:spPr>
          <a:xfrm>
            <a:off x="3973711"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43CC2938-C217-B7E5-3842-3A7123CAD568}"/>
              </a:ext>
            </a:extLst>
          </p:cNvPr>
          <p:cNvSpPr txBox="1"/>
          <p:nvPr/>
        </p:nvSpPr>
        <p:spPr>
          <a:xfrm>
            <a:off x="5869811" y="829955"/>
            <a:ext cx="5989388"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‘What would mouse do?’</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F40523A-3449-9D8A-1BBF-23CCEC52765E}"/>
              </a:ext>
            </a:extLst>
          </p:cNvPr>
          <p:cNvPicPr preferRelativeResize="0"/>
          <p:nvPr/>
        </p:nvPicPr>
        <p:blipFill>
          <a:blip r:embed="rId16">
            <a:alphaModFix/>
          </a:blip>
          <a:stretch>
            <a:fillRect/>
          </a:stretch>
        </p:blipFill>
        <p:spPr>
          <a:xfrm>
            <a:off x="6447547" y="1563660"/>
            <a:ext cx="5373192" cy="108559"/>
          </a:xfrm>
          <a:prstGeom prst="rect">
            <a:avLst/>
          </a:prstGeom>
          <a:noFill/>
          <a:ln>
            <a:noFill/>
          </a:ln>
        </p:spPr>
      </p:pic>
      <p:sp>
        <p:nvSpPr>
          <p:cNvPr id="16" name="Google Shape;121;p15">
            <a:extLst>
              <a:ext uri="{FF2B5EF4-FFF2-40B4-BE49-F238E27FC236}">
                <a16:creationId xmlns:a16="http://schemas.microsoft.com/office/drawing/2014/main" id="{32F27C08-E21D-30B6-F159-64BAE1317F0F}"/>
              </a:ext>
            </a:extLst>
          </p:cNvPr>
          <p:cNvSpPr txBox="1"/>
          <p:nvPr/>
        </p:nvSpPr>
        <p:spPr>
          <a:xfrm>
            <a:off x="4267673" y="1757119"/>
            <a:ext cx="7591526" cy="4957189"/>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How would Mouse respond to each of these scenarios, showing kindness and respect? </a:t>
            </a:r>
          </a:p>
        </p:txBody>
      </p:sp>
      <p:sp>
        <p:nvSpPr>
          <p:cNvPr id="18" name="Google Shape;121;p15">
            <a:extLst>
              <a:ext uri="{FF2B5EF4-FFF2-40B4-BE49-F238E27FC236}">
                <a16:creationId xmlns:a16="http://schemas.microsoft.com/office/drawing/2014/main" id="{E344DB26-9848-FC17-A585-86683D3D9C8F}"/>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10" name="Speech Bubble: Rectangle with Corners Rounded 9">
            <a:extLst>
              <a:ext uri="{FF2B5EF4-FFF2-40B4-BE49-F238E27FC236}">
                <a16:creationId xmlns:a16="http://schemas.microsoft.com/office/drawing/2014/main" id="{5C5FEF3F-0F5E-1A61-3B62-FE6930DAE9B3}"/>
              </a:ext>
            </a:extLst>
          </p:cNvPr>
          <p:cNvSpPr/>
          <p:nvPr/>
        </p:nvSpPr>
        <p:spPr>
          <a:xfrm>
            <a:off x="4415588" y="2979215"/>
            <a:ext cx="3314701" cy="2928289"/>
          </a:xfrm>
          <a:prstGeom prst="wedgeRoundRectCallout">
            <a:avLst/>
          </a:prstGeom>
          <a:solidFill>
            <a:schemeClr val="bg1">
              <a:lumMod val="95000"/>
            </a:schemeClr>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79330FB6-CCC6-C4E7-3CD2-7932872CF871}"/>
              </a:ext>
            </a:extLst>
          </p:cNvPr>
          <p:cNvSpPr txBox="1"/>
          <p:nvPr/>
        </p:nvSpPr>
        <p:spPr>
          <a:xfrm>
            <a:off x="4688305" y="3295764"/>
            <a:ext cx="2815389" cy="2308324"/>
          </a:xfrm>
          <a:prstGeom prst="rect">
            <a:avLst/>
          </a:prstGeom>
          <a:noFill/>
        </p:spPr>
        <p:txBody>
          <a:bodyPr wrap="square" rtlCol="0">
            <a:spAutoFit/>
          </a:bodyPr>
          <a:lstStyle/>
          <a:p>
            <a:r>
              <a:rPr lang="en-US" sz="2400" dirty="0">
                <a:latin typeface="Montserrat" panose="00000500000000000000" pitchFamily="2" charset="0"/>
              </a:rPr>
              <a:t>Umar makes a mistake in front of the whole class. He feels really embarrassed. </a:t>
            </a:r>
            <a:endParaRPr lang="en-GB" sz="2400" dirty="0">
              <a:latin typeface="Montserrat" panose="00000500000000000000" pitchFamily="2" charset="0"/>
            </a:endParaRPr>
          </a:p>
        </p:txBody>
      </p:sp>
      <p:sp>
        <p:nvSpPr>
          <p:cNvPr id="12" name="Speech Bubble: Rectangle with Corners Rounded 11">
            <a:extLst>
              <a:ext uri="{FF2B5EF4-FFF2-40B4-BE49-F238E27FC236}">
                <a16:creationId xmlns:a16="http://schemas.microsoft.com/office/drawing/2014/main" id="{A7852E92-5BF8-54F0-0F97-BB40D74A2057}"/>
              </a:ext>
            </a:extLst>
          </p:cNvPr>
          <p:cNvSpPr/>
          <p:nvPr/>
        </p:nvSpPr>
        <p:spPr>
          <a:xfrm>
            <a:off x="8063436" y="3002549"/>
            <a:ext cx="3314701" cy="2928289"/>
          </a:xfrm>
          <a:prstGeom prst="wedgeRoundRectCallout">
            <a:avLst>
              <a:gd name="adj1" fmla="val 62470"/>
              <a:gd name="adj2" fmla="val 21413"/>
              <a:gd name="adj3" fmla="val 16667"/>
            </a:avLst>
          </a:prstGeom>
          <a:solidFill>
            <a:srgbClr val="FEF8F0"/>
          </a:solidFill>
          <a:ln w="38100">
            <a:solidFill>
              <a:srgbClr val="FEF8F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TextBox 13">
            <a:extLst>
              <a:ext uri="{FF2B5EF4-FFF2-40B4-BE49-F238E27FC236}">
                <a16:creationId xmlns:a16="http://schemas.microsoft.com/office/drawing/2014/main" id="{D93FB6AF-DC90-9474-8B3F-0A0152DC87F6}"/>
              </a:ext>
            </a:extLst>
          </p:cNvPr>
          <p:cNvSpPr txBox="1"/>
          <p:nvPr/>
        </p:nvSpPr>
        <p:spPr>
          <a:xfrm>
            <a:off x="8387049" y="3312531"/>
            <a:ext cx="2815389" cy="2308324"/>
          </a:xfrm>
          <a:prstGeom prst="rect">
            <a:avLst/>
          </a:prstGeom>
          <a:noFill/>
        </p:spPr>
        <p:txBody>
          <a:bodyPr wrap="square" rtlCol="0">
            <a:spAutoFit/>
          </a:bodyPr>
          <a:lstStyle/>
          <a:p>
            <a:r>
              <a:rPr lang="en-US" sz="2400" dirty="0">
                <a:latin typeface="Montserrat" panose="00000500000000000000" pitchFamily="2" charset="0"/>
              </a:rPr>
              <a:t>Sara has just arrived in the UK from another country. She is nervous about making friends. </a:t>
            </a:r>
            <a:endParaRPr lang="en-GB" sz="2400" dirty="0">
              <a:latin typeface="Montserrat" panose="00000500000000000000" pitchFamily="2" charset="0"/>
            </a:endParaRPr>
          </a:p>
        </p:txBody>
      </p:sp>
    </p:spTree>
    <p:extLst>
      <p:ext uri="{BB962C8B-B14F-4D97-AF65-F5344CB8AC3E}">
        <p14:creationId xmlns:p14="http://schemas.microsoft.com/office/powerpoint/2010/main" val="3519511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209A1-0A9A-E28F-B64B-49C146BF360C}"/>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F7F943A0-CA8A-FA90-B195-99DFBFF50E16}"/>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A147641F-2F4A-E469-2840-F9CA18801C58}"/>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62661D28-AB52-BC00-826C-921CB19FBA4F}"/>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575C9A2B-5D9A-F4FC-5915-E78C56173B2F}"/>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25328E08-BC88-3EDB-529B-164DC9F6350A}"/>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03C8528B-FB70-C298-D21E-E59AF8A43744}"/>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4CE427F3-D377-5937-3A77-4373FA6985E1}"/>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B1CC1EFC-207A-1748-D2AA-3845B390D398}"/>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3FD61B18-9ABD-113A-9338-64DEA8C2F44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0243C26F-6C1E-DF4F-58A6-5984203B4B96}"/>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C7159A16-4353-AEBD-C2EF-DCF9F931844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4A2C4A1C-F977-DA73-29D8-E1278A8E47EA}"/>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8EC84B6B-66AE-1C3C-7D36-E17F550E4405}"/>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C7640800-2B64-3A91-1654-EBBD4F64611A}"/>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0FD274D5-7E8F-89EB-1834-852615F01574}"/>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8CC1E811-1228-EF99-8B57-48DB5B03CBC2}"/>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E0641122-603F-D83F-E8F7-BBF85B7796AB}"/>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605EB456-491C-193C-A539-3535FF61D139}"/>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0DFFB231-08C0-2F15-4410-031A4984C2A4}"/>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66790768-EA52-F59D-8DDF-3A35A1E31054}"/>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99212C12-2301-3344-CB52-C67BADF3FC6E}"/>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2B0348DF-7CC6-F19E-C889-48ECC45D5666}"/>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4F7C9C79-605C-8CEA-31B9-10B911044FF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81FE1593-B6AC-A541-DEFE-95FA035C57F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E01780A4-CA12-5021-1389-47C8ED2C187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E8CCBA3F-E36F-09AB-E3B5-6BE1FA9FBFB9}"/>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458F406-A15B-4A5B-1551-B3A1213CC301}"/>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16D1E0D4-5DC3-3FE7-165E-466104BA646A}"/>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F573D594-B0AC-51F3-BC2C-B42F0B51359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690B0956-9731-D7C5-28DB-5E19D85CAEB6}"/>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57F8421-CDD8-5A83-77E8-C754CC34EFF4}"/>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58672BE5-DD47-45DD-93E8-42D094BD22AE}"/>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11AAB2F7-485E-B445-BF0B-7379B4ECD3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5579FEFE-FC63-8B3D-4778-906220046A10}"/>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86FD275D-BA22-2D59-7881-97ADD423727C}"/>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C5F48A77-7D7D-15DF-1CD0-FAC9A3033F48}"/>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31FAB218-66EC-494F-46A8-658269B5E791}"/>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D5B5E12B-9D6C-8838-AD4B-EB06375E0A5D}"/>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C71B742A-478C-5975-481D-12F7A7BB9C85}"/>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5F27E2B4-529B-363B-7338-5152B3AC160C}"/>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7573067A-C33A-DCC3-DE81-5630DE5BAEC7}"/>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140681B6-0C6E-6037-5498-9B893CB6E58D}"/>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BA650460-15DD-5CD8-01ED-641D16632A84}"/>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D0FA00C0-BB55-6CAC-A8DC-3B782C1CF225}"/>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A1D8CB11-BADF-A4E4-6B76-A34AD2F526E3}"/>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1CFEC7D6-1514-0550-36D1-90F743751712}"/>
              </a:ext>
            </a:extLst>
          </p:cNvPr>
          <p:cNvSpPr/>
          <p:nvPr/>
        </p:nvSpPr>
        <p:spPr>
          <a:xfrm>
            <a:off x="3973711"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71AE0F9E-DC5A-BA98-CB80-608736EA950E}"/>
              </a:ext>
            </a:extLst>
          </p:cNvPr>
          <p:cNvSpPr txBox="1"/>
          <p:nvPr/>
        </p:nvSpPr>
        <p:spPr>
          <a:xfrm>
            <a:off x="5869811" y="829955"/>
            <a:ext cx="5989388"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‘What would mouse do?’</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22C951C-3C49-B635-9EDF-1AFD4B6C0FC0}"/>
              </a:ext>
            </a:extLst>
          </p:cNvPr>
          <p:cNvPicPr preferRelativeResize="0"/>
          <p:nvPr/>
        </p:nvPicPr>
        <p:blipFill>
          <a:blip r:embed="rId16">
            <a:alphaModFix/>
          </a:blip>
          <a:stretch>
            <a:fillRect/>
          </a:stretch>
        </p:blipFill>
        <p:spPr>
          <a:xfrm>
            <a:off x="6447547" y="1563660"/>
            <a:ext cx="5373192" cy="108559"/>
          </a:xfrm>
          <a:prstGeom prst="rect">
            <a:avLst/>
          </a:prstGeom>
          <a:noFill/>
          <a:ln>
            <a:noFill/>
          </a:ln>
        </p:spPr>
      </p:pic>
      <p:sp>
        <p:nvSpPr>
          <p:cNvPr id="18" name="Google Shape;121;p15">
            <a:extLst>
              <a:ext uri="{FF2B5EF4-FFF2-40B4-BE49-F238E27FC236}">
                <a16:creationId xmlns:a16="http://schemas.microsoft.com/office/drawing/2014/main" id="{DC353AC3-D91F-779B-467E-2120D901A396}"/>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10" name="Speech Bubble: Rectangle with Corners Rounded 9">
            <a:extLst>
              <a:ext uri="{FF2B5EF4-FFF2-40B4-BE49-F238E27FC236}">
                <a16:creationId xmlns:a16="http://schemas.microsoft.com/office/drawing/2014/main" id="{23A9EF41-545C-2F42-6D98-79AC08BEC93F}"/>
              </a:ext>
            </a:extLst>
          </p:cNvPr>
          <p:cNvSpPr/>
          <p:nvPr/>
        </p:nvSpPr>
        <p:spPr>
          <a:xfrm>
            <a:off x="4360858" y="1931570"/>
            <a:ext cx="3314701" cy="2928289"/>
          </a:xfrm>
          <a:prstGeom prst="wedgeRoundRectCallout">
            <a:avLst/>
          </a:prstGeom>
          <a:solidFill>
            <a:srgbClr val="FEF8F0"/>
          </a:solidFill>
          <a:ln w="38100">
            <a:solidFill>
              <a:srgbClr val="FEF8F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B626DA55-1613-0DFE-3784-18EF2706EE79}"/>
              </a:ext>
            </a:extLst>
          </p:cNvPr>
          <p:cNvSpPr txBox="1"/>
          <p:nvPr/>
        </p:nvSpPr>
        <p:spPr>
          <a:xfrm>
            <a:off x="4540903" y="2237374"/>
            <a:ext cx="2962792" cy="2246769"/>
          </a:xfrm>
          <a:prstGeom prst="rect">
            <a:avLst/>
          </a:prstGeom>
          <a:noFill/>
        </p:spPr>
        <p:txBody>
          <a:bodyPr wrap="square" rtlCol="0">
            <a:spAutoFit/>
          </a:bodyPr>
          <a:lstStyle/>
          <a:p>
            <a:r>
              <a:rPr lang="en-US" sz="2800" dirty="0">
                <a:latin typeface="Montserrat" panose="00000500000000000000" pitchFamily="2" charset="0"/>
              </a:rPr>
              <a:t>Caitlyn is upset on the playground and is standing alone. </a:t>
            </a:r>
            <a:endParaRPr lang="en-GB" sz="2800" dirty="0">
              <a:latin typeface="Montserrat" panose="00000500000000000000" pitchFamily="2" charset="0"/>
            </a:endParaRPr>
          </a:p>
        </p:txBody>
      </p:sp>
      <p:sp>
        <p:nvSpPr>
          <p:cNvPr id="12" name="Speech Bubble: Rectangle with Corners Rounded 11">
            <a:extLst>
              <a:ext uri="{FF2B5EF4-FFF2-40B4-BE49-F238E27FC236}">
                <a16:creationId xmlns:a16="http://schemas.microsoft.com/office/drawing/2014/main" id="{AAF9AF3C-04EA-77C0-7591-4A405E734FAD}"/>
              </a:ext>
            </a:extLst>
          </p:cNvPr>
          <p:cNvSpPr/>
          <p:nvPr/>
        </p:nvSpPr>
        <p:spPr>
          <a:xfrm>
            <a:off x="8062706" y="2288412"/>
            <a:ext cx="3314701" cy="2928289"/>
          </a:xfrm>
          <a:prstGeom prst="wedgeRoundRectCallout">
            <a:avLst>
              <a:gd name="adj1" fmla="val 62470"/>
              <a:gd name="adj2" fmla="val 21413"/>
              <a:gd name="adj3" fmla="val 16667"/>
            </a:avLst>
          </a:prstGeom>
          <a:solidFill>
            <a:schemeClr val="bg1">
              <a:lumMod val="95000"/>
            </a:schemeClr>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TextBox 13">
            <a:extLst>
              <a:ext uri="{FF2B5EF4-FFF2-40B4-BE49-F238E27FC236}">
                <a16:creationId xmlns:a16="http://schemas.microsoft.com/office/drawing/2014/main" id="{14637AE8-A816-B1E8-2944-8B9BF4E54115}"/>
              </a:ext>
            </a:extLst>
          </p:cNvPr>
          <p:cNvSpPr txBox="1"/>
          <p:nvPr/>
        </p:nvSpPr>
        <p:spPr>
          <a:xfrm>
            <a:off x="8296470" y="2571524"/>
            <a:ext cx="2941277" cy="2123658"/>
          </a:xfrm>
          <a:prstGeom prst="rect">
            <a:avLst/>
          </a:prstGeom>
          <a:noFill/>
        </p:spPr>
        <p:txBody>
          <a:bodyPr wrap="square" rtlCol="0">
            <a:spAutoFit/>
          </a:bodyPr>
          <a:lstStyle/>
          <a:p>
            <a:r>
              <a:rPr lang="en-US" sz="2200" dirty="0">
                <a:latin typeface="Montserrat" panose="00000500000000000000" pitchFamily="2" charset="0"/>
              </a:rPr>
              <a:t>David joined school a few months ago. He speaks a little bit of English but doesn’t have many people to talk to. </a:t>
            </a:r>
            <a:endParaRPr lang="en-GB" sz="2200" dirty="0">
              <a:latin typeface="Montserrat" panose="00000500000000000000" pitchFamily="2" charset="0"/>
            </a:endParaRPr>
          </a:p>
        </p:txBody>
      </p:sp>
    </p:spTree>
    <p:extLst>
      <p:ext uri="{BB962C8B-B14F-4D97-AF65-F5344CB8AC3E}">
        <p14:creationId xmlns:p14="http://schemas.microsoft.com/office/powerpoint/2010/main" val="1190905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3876-6809-DA82-187C-ADCEEEFA4909}"/>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91D81D2B-E504-BBEA-B3E0-12DDFC741F06}"/>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7401D935-8E45-46F9-9DE6-50308D143EAE}"/>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07C6713-E1D7-705C-2194-92435B7D230F}"/>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8E306CFF-0F07-9817-FB33-2D5DD78BF87A}"/>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1F742991-CE7C-DCD1-065C-06117B0B4AB4}"/>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5E910994-52B2-B74F-ECCF-829398F4FC06}"/>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436C26C3-3F55-CBD9-FB43-BBE7C1EC67EC}"/>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86308678-3D81-2F57-8254-AD2D01BF3B93}"/>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741B2A4-0AC3-1B41-E097-487030DACD2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2110C002-1392-BE4C-3F28-FBE612C7B217}"/>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64C57549-B5A9-C595-70F5-A2E3A3610A81}"/>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AFF62B9A-DE91-FBF8-0FF7-1CA57961AB2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3586ED0E-EB2B-4EB4-FB60-1AD22EC0B1AA}"/>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F4DF2696-CA88-654D-4036-04E3BBF14379}"/>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300DBE93-C9A7-1DC2-7378-757712D22AF4}"/>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AFBC8225-E383-1507-A0C6-1557A3E3283A}"/>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3F957D8F-1644-453A-5F36-2AC30A989F7B}"/>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FFD3D1A3-DFD8-76A1-14A0-B4EF00277B69}"/>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C22C1D7E-31B5-A5C1-6EF0-F26E7882F8C8}"/>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C6158C4C-88EF-963F-6D9A-DED340AA29CC}"/>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5718714-3980-7294-C09F-9FA6C0035F4E}"/>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92B6188A-A2D8-C72C-0205-99EC212A39B8}"/>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88A8CBD6-4131-F05F-B285-38E94E2B134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DAA1482A-4A57-BD9D-8D5C-8E847317838A}"/>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58AAF16-7296-E353-5EDB-94B119CA666D}"/>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CC126705-E525-037A-FE3F-17E09D43AF3B}"/>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F4504B9E-CEC2-50EE-C8A0-C1D2F20C52C1}"/>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2310252C-97E3-DCBD-EEE5-8A47941E7EF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ED697F4E-7596-6D3C-0FA0-82CEC64DE9D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716CA044-B44B-3483-5A13-C372FFC54631}"/>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3F21BAD9-38FB-B7E7-CFD0-CD77D5F16A49}"/>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6EDEA1-F16B-6215-C621-0F3BFDC6A3B8}"/>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20E66101-5905-DA8C-481A-6943F1829655}"/>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4F987BA3-AE12-60AE-54F4-C2802A049C20}"/>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1555589-7040-91A7-F810-26351DC6491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D123DEE4-8C2B-2723-1AAC-815AE9B15261}"/>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BA64D08C-0449-1EFF-872F-42B0C4A2133B}"/>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D639B70B-7E29-B645-4C9F-F07A5AA7F60F}"/>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07CD9E77-2369-97AC-1102-9C8B4B39449C}"/>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2A37F5AE-C195-FCD2-7E41-61C3C9B60798}"/>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C3D637D-C36A-CE60-122D-D384A59194F5}"/>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34720C3B-48A3-158C-1997-BDE21ADAB382}"/>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63CA8C82-EB80-5AA7-691D-EE147BF17B64}"/>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2359988F-4CD8-6E0C-16C7-A4A91D7732FF}"/>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68AD281E-A7FA-34BF-FE47-BB072D89741E}"/>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5438F4AC-5CA8-166A-4631-C657BB0136CC}"/>
              </a:ext>
            </a:extLst>
          </p:cNvPr>
          <p:cNvSpPr/>
          <p:nvPr/>
        </p:nvSpPr>
        <p:spPr>
          <a:xfrm>
            <a:off x="3973711"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47B8C675-C4E5-62B4-FA9F-F0BF92F7827A}"/>
              </a:ext>
            </a:extLst>
          </p:cNvPr>
          <p:cNvSpPr txBox="1"/>
          <p:nvPr/>
        </p:nvSpPr>
        <p:spPr>
          <a:xfrm>
            <a:off x="5869811" y="829955"/>
            <a:ext cx="5989388"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‘What would mouse do?’</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310C242C-4CC7-FC59-F5BC-A77F18F49D55}"/>
              </a:ext>
            </a:extLst>
          </p:cNvPr>
          <p:cNvPicPr preferRelativeResize="0"/>
          <p:nvPr/>
        </p:nvPicPr>
        <p:blipFill>
          <a:blip r:embed="rId16">
            <a:alphaModFix/>
          </a:blip>
          <a:stretch>
            <a:fillRect/>
          </a:stretch>
        </p:blipFill>
        <p:spPr>
          <a:xfrm>
            <a:off x="6447547" y="1563660"/>
            <a:ext cx="5373192" cy="108559"/>
          </a:xfrm>
          <a:prstGeom prst="rect">
            <a:avLst/>
          </a:prstGeom>
          <a:noFill/>
          <a:ln>
            <a:noFill/>
          </a:ln>
        </p:spPr>
      </p:pic>
      <p:sp>
        <p:nvSpPr>
          <p:cNvPr id="18" name="Google Shape;121;p15">
            <a:extLst>
              <a:ext uri="{FF2B5EF4-FFF2-40B4-BE49-F238E27FC236}">
                <a16:creationId xmlns:a16="http://schemas.microsoft.com/office/drawing/2014/main" id="{249A99D6-A2C8-F268-6ACF-8219E5DB979F}"/>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10" name="Speech Bubble: Rectangle with Corners Rounded 9">
            <a:extLst>
              <a:ext uri="{FF2B5EF4-FFF2-40B4-BE49-F238E27FC236}">
                <a16:creationId xmlns:a16="http://schemas.microsoft.com/office/drawing/2014/main" id="{64616BFB-232A-CC60-1270-D1579E0AB358}"/>
              </a:ext>
            </a:extLst>
          </p:cNvPr>
          <p:cNvSpPr/>
          <p:nvPr/>
        </p:nvSpPr>
        <p:spPr>
          <a:xfrm>
            <a:off x="4360858" y="1931570"/>
            <a:ext cx="3503330" cy="4149189"/>
          </a:xfrm>
          <a:prstGeom prst="wedgeRoundRectCallout">
            <a:avLst>
              <a:gd name="adj1" fmla="val -37146"/>
              <a:gd name="adj2" fmla="val -64074"/>
              <a:gd name="adj3" fmla="val 16667"/>
            </a:avLst>
          </a:prstGeom>
          <a:solidFill>
            <a:srgbClr val="FEF8F0"/>
          </a:solidFill>
          <a:ln w="38100">
            <a:solidFill>
              <a:srgbClr val="FEF8F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3E59B2C4-3123-1768-B4F3-073F0D021371}"/>
              </a:ext>
            </a:extLst>
          </p:cNvPr>
          <p:cNvSpPr txBox="1"/>
          <p:nvPr/>
        </p:nvSpPr>
        <p:spPr>
          <a:xfrm>
            <a:off x="4540903" y="2237374"/>
            <a:ext cx="2962792" cy="3477875"/>
          </a:xfrm>
          <a:prstGeom prst="rect">
            <a:avLst/>
          </a:prstGeom>
          <a:noFill/>
        </p:spPr>
        <p:txBody>
          <a:bodyPr wrap="square" rtlCol="0">
            <a:spAutoFit/>
          </a:bodyPr>
          <a:lstStyle/>
          <a:p>
            <a:r>
              <a:rPr lang="en-US" sz="2200" dirty="0">
                <a:latin typeface="Montserrat" panose="00000500000000000000" pitchFamily="2" charset="0"/>
              </a:rPr>
              <a:t>May loves football and supports a team from her home country. She really wants to talk about football with the rest of the class but doesn’t know that much about teams in the UK. </a:t>
            </a:r>
            <a:endParaRPr lang="en-GB" sz="2200" dirty="0">
              <a:latin typeface="Montserrat" panose="00000500000000000000" pitchFamily="2" charset="0"/>
            </a:endParaRPr>
          </a:p>
        </p:txBody>
      </p:sp>
      <p:sp>
        <p:nvSpPr>
          <p:cNvPr id="12" name="Speech Bubble: Rectangle with Corners Rounded 11">
            <a:extLst>
              <a:ext uri="{FF2B5EF4-FFF2-40B4-BE49-F238E27FC236}">
                <a16:creationId xmlns:a16="http://schemas.microsoft.com/office/drawing/2014/main" id="{2D0575C2-7EA4-4E8A-2179-BD84820C9242}"/>
              </a:ext>
            </a:extLst>
          </p:cNvPr>
          <p:cNvSpPr/>
          <p:nvPr/>
        </p:nvSpPr>
        <p:spPr>
          <a:xfrm>
            <a:off x="8166465" y="2107437"/>
            <a:ext cx="3171756" cy="3576983"/>
          </a:xfrm>
          <a:prstGeom prst="wedgeRoundRectCallout">
            <a:avLst>
              <a:gd name="adj1" fmla="val -10125"/>
              <a:gd name="adj2" fmla="val 72708"/>
              <a:gd name="adj3" fmla="val 16667"/>
            </a:avLst>
          </a:prstGeom>
          <a:solidFill>
            <a:schemeClr val="bg1">
              <a:lumMod val="95000"/>
            </a:schemeClr>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TextBox 13">
            <a:extLst>
              <a:ext uri="{FF2B5EF4-FFF2-40B4-BE49-F238E27FC236}">
                <a16:creationId xmlns:a16="http://schemas.microsoft.com/office/drawing/2014/main" id="{07F31473-A7A9-A21C-AB05-ADE6E48E934F}"/>
              </a:ext>
            </a:extLst>
          </p:cNvPr>
          <p:cNvSpPr txBox="1"/>
          <p:nvPr/>
        </p:nvSpPr>
        <p:spPr>
          <a:xfrm>
            <a:off x="8296470" y="2571524"/>
            <a:ext cx="2941277" cy="2800767"/>
          </a:xfrm>
          <a:prstGeom prst="rect">
            <a:avLst/>
          </a:prstGeom>
          <a:noFill/>
        </p:spPr>
        <p:txBody>
          <a:bodyPr wrap="square" rtlCol="0">
            <a:spAutoFit/>
          </a:bodyPr>
          <a:lstStyle/>
          <a:p>
            <a:r>
              <a:rPr lang="en-US" sz="2200" dirty="0">
                <a:latin typeface="Montserrat" panose="00000500000000000000" pitchFamily="2" charset="0"/>
              </a:rPr>
              <a:t>Joshua has a different religion to other children in his class. He wants to share his beliefs with his friends but is unsure what to say. </a:t>
            </a:r>
            <a:endParaRPr lang="en-GB" sz="2200" dirty="0">
              <a:latin typeface="Montserrat" panose="00000500000000000000" pitchFamily="2" charset="0"/>
            </a:endParaRPr>
          </a:p>
        </p:txBody>
      </p:sp>
    </p:spTree>
    <p:extLst>
      <p:ext uri="{BB962C8B-B14F-4D97-AF65-F5344CB8AC3E}">
        <p14:creationId xmlns:p14="http://schemas.microsoft.com/office/powerpoint/2010/main" val="972542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6E6D5-693E-EA2D-3A64-791A62AEE959}"/>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5CD01E91-A069-E779-A9D0-CFC9C6D53DAA}"/>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A0F6D65D-3EBC-6C1F-CD6F-A98F429EE2B0}"/>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63EDC720-2B5F-F1EA-C6EC-9C47D15BA278}"/>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EC4A35C-EA1E-95D3-ECB3-1F8AF5E19CB6}"/>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142A5330-E0DD-B122-D355-EB11A2A60A00}"/>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4CE1C4A6-7DDD-01E7-9586-39C89AFEBF71}"/>
              </a:ext>
            </a:extLst>
          </p:cNvPr>
          <p:cNvGrpSpPr/>
          <p:nvPr/>
        </p:nvGrpSpPr>
        <p:grpSpPr>
          <a:xfrm>
            <a:off x="-2389817" y="-3900318"/>
            <a:ext cx="3536973" cy="16382144"/>
            <a:chOff x="-2126387" y="-8825546"/>
            <a:chExt cx="3536973" cy="16382144"/>
          </a:xfrm>
        </p:grpSpPr>
        <p:sp>
          <p:nvSpPr>
            <p:cNvPr id="20" name="Freeform 6">
              <a:extLst>
                <a:ext uri="{FF2B5EF4-FFF2-40B4-BE49-F238E27FC236}">
                  <a16:creationId xmlns:a16="http://schemas.microsoft.com/office/drawing/2014/main" id="{40F6206B-EB28-2E94-E43B-FCA560F83E40}"/>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97E106F4-9693-C774-467F-F01A926B53F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B50E567F-626A-47EA-568A-04585893A3E0}"/>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2DC28CD9-9073-1227-66C1-312113A24A17}"/>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0FF161CE-41A7-1F4A-B826-611D6CB6EB8F}"/>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2E8E3698-C129-AA07-4944-1D20E658F8D2}"/>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DF15AF5F-D468-2002-15A7-E26EB9AC595B}"/>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25E84525-4960-5D84-8392-2F81E503A28B}"/>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C13DC8DD-ECA4-0D20-BE65-E5F338211E9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5F2E27CA-2943-5437-2EA7-BD9FB88109B3}"/>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98337B9F-2B78-E1E5-7282-E8E3B4EB1117}"/>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5FAF29EB-285B-A870-8036-3983F8CF416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FF33A9A0-70E0-21B9-B441-3A2A2C1F193B}"/>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C6578241-E6DB-34B6-8559-2860EE82C933}"/>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01908521-A7CA-120A-7651-DA297F5D1D89}"/>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0FE448BB-9E7C-24CD-00EB-40C64F07192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61A6A578-23FC-7056-2C43-27B9404BE71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4E01A430-7316-39E9-9234-D6CC5C9746C2}"/>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77F8B6FA-7114-6D79-7994-F8BAEE651CF4}"/>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F442A96A-519B-79AE-B039-9301FD22958A}"/>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9D0AF0FF-6DA5-DCC0-77B6-8A1CB9B8DD7A}"/>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FDA2A971-05DE-D3A7-F8D8-762862C2102A}"/>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B9438EE4-779A-0A90-50E2-D0FB2957B98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6ABA248D-1B15-CC24-D8CB-46ED8EACD2A7}"/>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580E7722-052F-757E-EC6F-0B10C18179CF}"/>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7B22DA73-D6A5-4AB0-A8AC-C6166D38A202}"/>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A2524121-6C38-9823-D3A7-A47335DD9E10}"/>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49C9037-DDB8-324B-18CD-48AD53DC907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14F4AB63-48E8-38C9-FC95-B528AC946341}"/>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8152828D-83B3-87F4-3455-88E1CACB1554}"/>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442EECC7-5CC1-96A8-475D-A3860EFE9DEB}"/>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1EC236FC-67B3-818B-06D7-377024B5D764}"/>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4DD27723-4D50-D0BA-6638-444839CC36C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A5173944-22A6-E872-8FAB-3B9FFF6872D9}"/>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0C65D033-D54B-D95A-721E-49FBCDBFDA4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C17C202A-7812-FB24-1EE7-F9115D8A0CC2}"/>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99B09E0F-5131-ADE3-F69C-84EF4A189077}"/>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83B0A4A5-D0DE-07E7-10D5-BC36D918BF62}"/>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FD48BB95-490B-0E7D-419C-AED8DC8F7B04}"/>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03CCCFF1-2F3F-CF18-7FD9-9987FE249E03}"/>
              </a:ext>
            </a:extLst>
          </p:cNvPr>
          <p:cNvSpPr/>
          <p:nvPr/>
        </p:nvSpPr>
        <p:spPr>
          <a:xfrm>
            <a:off x="3973711" y="777241"/>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B9F93E69-67A3-DBCD-8517-C2FBB7A2E364}"/>
              </a:ext>
            </a:extLst>
          </p:cNvPr>
          <p:cNvSpPr txBox="1"/>
          <p:nvPr/>
        </p:nvSpPr>
        <p:spPr>
          <a:xfrm>
            <a:off x="5869811" y="829955"/>
            <a:ext cx="5989388"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‘What would mouse do?’</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29881C33-860C-E8D7-900E-D020571BD49D}"/>
              </a:ext>
            </a:extLst>
          </p:cNvPr>
          <p:cNvPicPr preferRelativeResize="0"/>
          <p:nvPr/>
        </p:nvPicPr>
        <p:blipFill>
          <a:blip r:embed="rId16">
            <a:alphaModFix/>
          </a:blip>
          <a:stretch>
            <a:fillRect/>
          </a:stretch>
        </p:blipFill>
        <p:spPr>
          <a:xfrm>
            <a:off x="6447547" y="1563660"/>
            <a:ext cx="5373192" cy="108559"/>
          </a:xfrm>
          <a:prstGeom prst="rect">
            <a:avLst/>
          </a:prstGeom>
          <a:noFill/>
          <a:ln>
            <a:noFill/>
          </a:ln>
        </p:spPr>
      </p:pic>
      <p:sp>
        <p:nvSpPr>
          <p:cNvPr id="18" name="Google Shape;121;p15">
            <a:extLst>
              <a:ext uri="{FF2B5EF4-FFF2-40B4-BE49-F238E27FC236}">
                <a16:creationId xmlns:a16="http://schemas.microsoft.com/office/drawing/2014/main" id="{9F6642DF-8EDC-CC66-630D-8A2544B05A10}"/>
              </a:ext>
            </a:extLst>
          </p:cNvPr>
          <p:cNvSpPr txBox="1"/>
          <p:nvPr/>
        </p:nvSpPr>
        <p:spPr>
          <a:xfrm>
            <a:off x="3973711" y="244772"/>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sp>
        <p:nvSpPr>
          <p:cNvPr id="10" name="Speech Bubble: Rectangle with Corners Rounded 9">
            <a:extLst>
              <a:ext uri="{FF2B5EF4-FFF2-40B4-BE49-F238E27FC236}">
                <a16:creationId xmlns:a16="http://schemas.microsoft.com/office/drawing/2014/main" id="{AA8AD249-B1BD-6811-2661-704F00378992}"/>
              </a:ext>
            </a:extLst>
          </p:cNvPr>
          <p:cNvSpPr/>
          <p:nvPr/>
        </p:nvSpPr>
        <p:spPr>
          <a:xfrm>
            <a:off x="4360858" y="1931570"/>
            <a:ext cx="3314701" cy="3443264"/>
          </a:xfrm>
          <a:prstGeom prst="wedgeRoundRectCallout">
            <a:avLst/>
          </a:prstGeom>
          <a:solidFill>
            <a:schemeClr val="bg1">
              <a:lumMod val="95000"/>
            </a:schemeClr>
          </a:solidFill>
          <a:ln w="38100">
            <a:solidFill>
              <a:schemeClr val="bg1">
                <a:lumMod val="95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F6405A04-7062-C8B0-603E-7B718BD513B2}"/>
              </a:ext>
            </a:extLst>
          </p:cNvPr>
          <p:cNvSpPr txBox="1"/>
          <p:nvPr/>
        </p:nvSpPr>
        <p:spPr>
          <a:xfrm>
            <a:off x="4540903" y="2237374"/>
            <a:ext cx="2962792" cy="477054"/>
          </a:xfrm>
          <a:prstGeom prst="rect">
            <a:avLst/>
          </a:prstGeom>
          <a:noFill/>
        </p:spPr>
        <p:txBody>
          <a:bodyPr wrap="square" rtlCol="0">
            <a:spAutoFit/>
          </a:bodyPr>
          <a:lstStyle/>
          <a:p>
            <a:r>
              <a:rPr lang="en-US" sz="2500" dirty="0">
                <a:latin typeface="Montserrat" panose="00000500000000000000" pitchFamily="2" charset="0"/>
              </a:rPr>
              <a:t>A</a:t>
            </a:r>
            <a:endParaRPr lang="en-GB" sz="2500" dirty="0">
              <a:latin typeface="Montserrat" panose="00000500000000000000" pitchFamily="2" charset="0"/>
            </a:endParaRPr>
          </a:p>
        </p:txBody>
      </p:sp>
      <p:sp>
        <p:nvSpPr>
          <p:cNvPr id="12" name="Speech Bubble: Rectangle with Corners Rounded 11">
            <a:extLst>
              <a:ext uri="{FF2B5EF4-FFF2-40B4-BE49-F238E27FC236}">
                <a16:creationId xmlns:a16="http://schemas.microsoft.com/office/drawing/2014/main" id="{B727EB0D-F034-1EC2-C118-033F6CB24B56}"/>
              </a:ext>
            </a:extLst>
          </p:cNvPr>
          <p:cNvSpPr/>
          <p:nvPr/>
        </p:nvSpPr>
        <p:spPr>
          <a:xfrm>
            <a:off x="8062706" y="2288412"/>
            <a:ext cx="3314701" cy="3338672"/>
          </a:xfrm>
          <a:prstGeom prst="wedgeRoundRectCallout">
            <a:avLst>
              <a:gd name="adj1" fmla="val 62470"/>
              <a:gd name="adj2" fmla="val 21413"/>
              <a:gd name="adj3" fmla="val 16667"/>
            </a:avLst>
          </a:prstGeom>
          <a:solidFill>
            <a:srgbClr val="FEF8F0"/>
          </a:solidFill>
          <a:ln w="38100">
            <a:solidFill>
              <a:srgbClr val="FEF8F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4" name="TextBox 13">
            <a:extLst>
              <a:ext uri="{FF2B5EF4-FFF2-40B4-BE49-F238E27FC236}">
                <a16:creationId xmlns:a16="http://schemas.microsoft.com/office/drawing/2014/main" id="{F349398C-34B4-74AE-878E-60CF2DE34966}"/>
              </a:ext>
            </a:extLst>
          </p:cNvPr>
          <p:cNvSpPr txBox="1"/>
          <p:nvPr/>
        </p:nvSpPr>
        <p:spPr>
          <a:xfrm>
            <a:off x="8296470" y="2571524"/>
            <a:ext cx="2941277" cy="430887"/>
          </a:xfrm>
          <a:prstGeom prst="rect">
            <a:avLst/>
          </a:prstGeom>
          <a:noFill/>
        </p:spPr>
        <p:txBody>
          <a:bodyPr wrap="square" rtlCol="0">
            <a:spAutoFit/>
          </a:bodyPr>
          <a:lstStyle/>
          <a:p>
            <a:r>
              <a:rPr lang="en-US" sz="2200" dirty="0">
                <a:latin typeface="Montserrat" panose="00000500000000000000" pitchFamily="2" charset="0"/>
              </a:rPr>
              <a:t>B</a:t>
            </a:r>
            <a:endParaRPr lang="en-GB" sz="2200" dirty="0">
              <a:latin typeface="Montserrat" panose="00000500000000000000" pitchFamily="2" charset="0"/>
            </a:endParaRPr>
          </a:p>
        </p:txBody>
      </p:sp>
    </p:spTree>
    <p:extLst>
      <p:ext uri="{BB962C8B-B14F-4D97-AF65-F5344CB8AC3E}">
        <p14:creationId xmlns:p14="http://schemas.microsoft.com/office/powerpoint/2010/main" val="1868464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DC31CD3-6171-5909-FBFE-288273371564}"/>
              </a:ext>
            </a:extLst>
          </p:cNvPr>
          <p:cNvSpPr txBox="1"/>
          <p:nvPr/>
        </p:nvSpPr>
        <p:spPr>
          <a:xfrm>
            <a:off x="3173571" y="1458598"/>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Reflection</a:t>
            </a:r>
            <a:endParaRPr lang="en-GB" sz="4500" b="1" dirty="0">
              <a:solidFill>
                <a:srgbClr val="313E53"/>
              </a:solidFill>
              <a:latin typeface="Montserrat" panose="00000500000000000000" pitchFamily="2" charset="0"/>
            </a:endParaRPr>
          </a:p>
        </p:txBody>
      </p:sp>
      <p:pic>
        <p:nvPicPr>
          <p:cNvPr id="9" name="Picture 8" descr="A group of children reading a book&#10;&#10;Description automatically generated">
            <a:extLst>
              <a:ext uri="{FF2B5EF4-FFF2-40B4-BE49-F238E27FC236}">
                <a16:creationId xmlns:a16="http://schemas.microsoft.com/office/drawing/2014/main" id="{2CF667BB-84B3-0103-566E-D3EA59623E79}"/>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t="19315" r="28623" b="2987"/>
          <a:stretch/>
        </p:blipFill>
        <p:spPr>
          <a:xfrm>
            <a:off x="4212036" y="2243428"/>
            <a:ext cx="3718560" cy="3588420"/>
          </a:xfrm>
          <a:prstGeom prst="rect">
            <a:avLst/>
          </a:prstGeom>
        </p:spPr>
      </p:pic>
      <p:grpSp>
        <p:nvGrpSpPr>
          <p:cNvPr id="5" name="Group 4">
            <a:extLst>
              <a:ext uri="{FF2B5EF4-FFF2-40B4-BE49-F238E27FC236}">
                <a16:creationId xmlns:a16="http://schemas.microsoft.com/office/drawing/2014/main" id="{33AE0F55-33D1-0180-D6CD-E3BF17556AA1}"/>
              </a:ext>
            </a:extLst>
          </p:cNvPr>
          <p:cNvGrpSpPr/>
          <p:nvPr/>
        </p:nvGrpSpPr>
        <p:grpSpPr>
          <a:xfrm>
            <a:off x="-2193707" y="-8309216"/>
            <a:ext cx="3536973" cy="16382144"/>
            <a:chOff x="-2126387" y="-8825546"/>
            <a:chExt cx="3536973" cy="16382144"/>
          </a:xfrm>
        </p:grpSpPr>
        <p:sp>
          <p:nvSpPr>
            <p:cNvPr id="43" name="Freeform 6">
              <a:extLst>
                <a:ext uri="{FF2B5EF4-FFF2-40B4-BE49-F238E27FC236}">
                  <a16:creationId xmlns:a16="http://schemas.microsoft.com/office/drawing/2014/main" id="{66AC1E12-3F73-5368-7622-602007CC910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528CB3-F12C-3A25-E7C0-88D45CB517BE}"/>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E0757877-05CC-F837-2E2A-5AE729CC8445}"/>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90347396-9986-6EAB-9A25-A183B9C2C179}"/>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86EE19FC-EDEE-5162-967C-EEF8D6A186B7}"/>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C4EBB08C-4DB3-C506-F093-E34F58B05B5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9C73121D-21FD-D8A5-9039-AD5F7D1B7A24}"/>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8FF64E00-B904-34AB-04AA-40629868FA7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5DEA1955-3469-048F-BE80-7866843C3BB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78129D90-D0BE-9BEC-91F2-335A698F57C7}"/>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461785A9-EA04-ECCE-CA69-F4213AE536D6}"/>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0ABD4D30-54DD-E572-8E5C-E04D836C587E}"/>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1DCE7A4B-62A5-315E-556D-7C415AD02483}"/>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D10BAFD8-0575-944C-EF7D-BF0233356A9B}"/>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6E083E49-91D1-ECF3-F735-8867B9520338}"/>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CE9F99C7-FFD6-A87B-46D0-3E359FBE3FBE}"/>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5E0F9BD7-5287-CA2D-0E0F-4EE495FFFF7F}"/>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F23603E3-28ED-E39C-02C6-B4FCE1626A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D86A702B-7323-92FC-93DC-99718479B7E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A2F26744-EF11-DA84-47DC-C2D8C31A776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D1BECC0E-0B09-7F19-25AB-B7A5DF5A4FE2}"/>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912F730-DED6-A11E-6AAA-310B625B5270}"/>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8E76600B-8A3C-0E28-90C2-B5D4FEEE121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F0D4F8E5-7746-4160-8254-3C26F9F6F295}"/>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2B85C57-C9C2-AD86-BB23-D5DEB586597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B207B756-F8A3-3FFA-E26F-627FD673D970}"/>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2D42510A-2632-7333-B9CA-3BEE9BF7BD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7A4805C7-D80A-12AD-FD55-DD7300BE56FA}"/>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A5084067-E767-0ACE-E282-D25F079199D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E8864083-E2C4-ADCF-2C30-E4E7EA863725}"/>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D264D325-32DC-FF82-5556-07E7A0DB1A0E}"/>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4F5EAAD7-C68E-3909-336A-0518B21BD406}"/>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DA5FE498-08A3-0D90-1413-E2A896EFD8A6}"/>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4F44F023-15AC-842A-0418-5F740CD257A5}"/>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FD70181D-5B91-E7F5-BD97-2C7CB6483ED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7483DEBB-395A-0C00-C0DC-56117B574248}"/>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043F3BBE-D404-994F-1653-5968DE586AE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3B093408-0CEE-5AFC-6ACE-4D0B13F6F6A6}"/>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849B2D5B-55E0-9CFB-F899-6E6EAFFB35E8}"/>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557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41864"/>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292388" y="708660"/>
            <a:ext cx="7602961" cy="6621061"/>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569225" y="1881250"/>
            <a:ext cx="7008567"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Which was your favourite Settle activity from the last two lessons? </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Use it to start your lesson today.</a:t>
            </a:r>
          </a:p>
        </p:txBody>
      </p:sp>
      <p:sp>
        <p:nvSpPr>
          <p:cNvPr id="15" name="TextBox 14">
            <a:extLst>
              <a:ext uri="{FF2B5EF4-FFF2-40B4-BE49-F238E27FC236}">
                <a16:creationId xmlns:a16="http://schemas.microsoft.com/office/drawing/2014/main" id="{9668C335-D958-351C-EC2E-D5487C6B9736}"/>
              </a:ext>
            </a:extLst>
          </p:cNvPr>
          <p:cNvSpPr txBox="1"/>
          <p:nvPr/>
        </p:nvSpPr>
        <p:spPr>
          <a:xfrm>
            <a:off x="4556186" y="923960"/>
            <a:ext cx="2731838" cy="646331"/>
          </a:xfrm>
          <a:prstGeom prst="rect">
            <a:avLst/>
          </a:prstGeom>
          <a:noFill/>
        </p:spPr>
        <p:txBody>
          <a:bodyPr wrap="none" rtlCol="0">
            <a:spAutoFit/>
          </a:bodyPr>
          <a:lstStyle/>
          <a:p>
            <a:pPr algn="ctr"/>
            <a:r>
              <a:rPr lang="en-GB" sz="3600" b="1" dirty="0">
                <a:solidFill>
                  <a:srgbClr val="313E53"/>
                </a:solidFill>
                <a:latin typeface="Playfair Display" panose="00000500000000000000" pitchFamily="2" charset="0"/>
              </a:rPr>
              <a:t>You choose!</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24572" y="1618084"/>
            <a:ext cx="3519523" cy="110296"/>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ettle</a:t>
            </a:r>
            <a:endParaRPr sz="2400" i="1" dirty="0">
              <a:solidFill>
                <a:schemeClr val="dk1"/>
              </a:solidFill>
              <a:latin typeface="Playfair Display" panose="00000500000000000000" pitchFamily="2" charset="0"/>
              <a:ea typeface="Montserrat Medium"/>
              <a:cs typeface="Montserrat Medium"/>
              <a:sym typeface="Montserrat Medium"/>
            </a:endParaRPr>
          </a:p>
        </p:txBody>
      </p:sp>
      <p:pic>
        <p:nvPicPr>
          <p:cNvPr id="10" name="Picture 9" descr="A child reading a book&#10;&#10;Description automatically generated">
            <a:extLst>
              <a:ext uri="{FF2B5EF4-FFF2-40B4-BE49-F238E27FC236}">
                <a16:creationId xmlns:a16="http://schemas.microsoft.com/office/drawing/2014/main" id="{FA7FC9AE-2D83-59F6-8BA2-7DC936D90BEC}"/>
              </a:ext>
            </a:extLst>
          </p:cNvPr>
          <p:cNvPicPr>
            <a:picLocks noChangeAspect="1"/>
          </p:cNvPicPr>
          <p:nvPr/>
        </p:nvPicPr>
        <p:blipFill>
          <a:blip r:embed="rId17">
            <a:extLst>
              <a:ext uri="{28A0092B-C50C-407E-A947-70E740481C1C}">
                <a14:useLocalDpi xmlns:a14="http://schemas.microsoft.com/office/drawing/2010/main" val="0"/>
              </a:ext>
            </a:extLst>
          </a:blip>
          <a:srcRect l="21453" t="11981" r="15752" b="21543"/>
          <a:stretch/>
        </p:blipFill>
        <p:spPr>
          <a:xfrm>
            <a:off x="7761586" y="3964006"/>
            <a:ext cx="3197917" cy="2393280"/>
          </a:xfrm>
          <a:prstGeom prst="rect">
            <a:avLst/>
          </a:prstGeom>
        </p:spPr>
      </p:pic>
    </p:spTree>
    <p:extLst>
      <p:ext uri="{BB962C8B-B14F-4D97-AF65-F5344CB8AC3E}">
        <p14:creationId xmlns:p14="http://schemas.microsoft.com/office/powerpoint/2010/main" val="319076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8738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a:solidFill>
                  <a:schemeClr val="dk1"/>
                </a:solidFill>
                <a:latin typeface="Playfair Display" panose="00000500000000000000" pitchFamily="2" charset="0"/>
                <a:ea typeface="Montserrat Medium"/>
                <a:cs typeface="Montserrat Medium"/>
                <a:sym typeface="Montserrat Medium"/>
              </a:rPr>
              <a:t>raining</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959027"/>
            <a:ext cx="7422853" cy="6204605"/>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21;p15">
            <a:extLst>
              <a:ext uri="{FF2B5EF4-FFF2-40B4-BE49-F238E27FC236}">
                <a16:creationId xmlns:a16="http://schemas.microsoft.com/office/drawing/2014/main" id="{1286208D-20B1-57B8-4880-2750B213B54A}"/>
              </a:ext>
            </a:extLst>
          </p:cNvPr>
          <p:cNvSpPr txBox="1"/>
          <p:nvPr/>
        </p:nvSpPr>
        <p:spPr>
          <a:xfrm>
            <a:off x="4621213" y="1997215"/>
            <a:ext cx="6997929" cy="3800392"/>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lang="en-US"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Which emotions and feelings have we found in the story?</a:t>
            </a:r>
          </a:p>
          <a:p>
            <a:pPr marL="0" lvl="0" indent="0" rtl="0">
              <a:lnSpc>
                <a:spcPct val="115000"/>
              </a:lnSpc>
              <a:spcBef>
                <a:spcPts val="0"/>
              </a:spcBef>
              <a:spcAft>
                <a:spcPts val="0"/>
              </a:spcAft>
              <a:buNone/>
            </a:pPr>
            <a:endParaRPr lang="en-US"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Can you explain what each one means?</a:t>
            </a:r>
            <a:endParaRPr lang="en-GB" sz="2500" dirty="0">
              <a:solidFill>
                <a:srgbClr val="313E53"/>
              </a:solidFill>
              <a:latin typeface="Montserrat" panose="00000500000000000000" pitchFamily="2" charset="0"/>
              <a:ea typeface="Montserrat Medium"/>
              <a:cs typeface="Montserrat Medium"/>
              <a:sym typeface="Montserrat Medium"/>
            </a:endParaRPr>
          </a:p>
        </p:txBody>
      </p:sp>
      <p:sp>
        <p:nvSpPr>
          <p:cNvPr id="10" name="TextBox 9">
            <a:extLst>
              <a:ext uri="{FF2B5EF4-FFF2-40B4-BE49-F238E27FC236}">
                <a16:creationId xmlns:a16="http://schemas.microsoft.com/office/drawing/2014/main" id="{622B1552-EB5A-9739-5DC0-4EB4C6225F47}"/>
              </a:ext>
            </a:extLst>
          </p:cNvPr>
          <p:cNvSpPr txBox="1"/>
          <p:nvPr/>
        </p:nvSpPr>
        <p:spPr>
          <a:xfrm>
            <a:off x="4579732" y="1117423"/>
            <a:ext cx="4926349"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Emotional Vocabulary</a:t>
            </a:r>
            <a:endParaRPr lang="en-GB" sz="3600" b="1" dirty="0">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59287" y="1779656"/>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46701" y="5137286"/>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Tree>
    <p:extLst>
      <p:ext uri="{BB962C8B-B14F-4D97-AF65-F5344CB8AC3E}">
        <p14:creationId xmlns:p14="http://schemas.microsoft.com/office/powerpoint/2010/main" val="3393345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bjective</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632460"/>
            <a:ext cx="6997469"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892953" y="632460"/>
            <a:ext cx="6087103" cy="2802427"/>
          </a:xfrm>
          <a:prstGeom prst="rect">
            <a:avLst/>
          </a:prstGeom>
          <a:noFill/>
          <a:ln>
            <a:noFill/>
          </a:ln>
        </p:spPr>
        <p:txBody>
          <a:bodyPr spcFirstLastPara="1" wrap="square" lIns="91425" tIns="91425" rIns="91425" bIns="91425" anchor="t" anchorCtr="0">
            <a:noAutofit/>
          </a:bodyPr>
          <a:lstStyle/>
          <a:p>
            <a:pPr lvl="0">
              <a:lnSpc>
                <a:spcPct val="107000"/>
              </a:lnSpc>
            </a:pPr>
            <a:endParaRPr lang="en-GB" sz="2800" kern="100" dirty="0">
              <a:latin typeface="Montserrat" panose="00000500000000000000" pitchFamily="2"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2400" kern="100" dirty="0">
                <a:effectLst/>
                <a:latin typeface="Montserrat" panose="00000500000000000000" pitchFamily="2" charset="0"/>
                <a:ea typeface="Aptos" panose="020B0004020202020204" pitchFamily="34" charset="0"/>
                <a:cs typeface="Times New Roman" panose="02020603050405020304" pitchFamily="18" charset="0"/>
              </a:rPr>
              <a:t>I can explain how I welcome new people to my class.</a:t>
            </a:r>
          </a:p>
          <a:p>
            <a:pPr marL="342900" lvl="0" indent="-342900">
              <a:lnSpc>
                <a:spcPct val="107000"/>
              </a:lnSpc>
              <a:buFont typeface="Symbol" panose="05050102010706020507" pitchFamily="18" charset="2"/>
              <a:buChar char=""/>
            </a:pPr>
            <a:r>
              <a:rPr lang="en-GB" sz="2400" kern="100" dirty="0">
                <a:latin typeface="Montserrat" panose="00000500000000000000" pitchFamily="2" charset="0"/>
                <a:ea typeface="Aptos" panose="020B0004020202020204" pitchFamily="34" charset="0"/>
                <a:cs typeface="Times New Roman" panose="02020603050405020304" pitchFamily="18" charset="0"/>
              </a:rPr>
              <a:t>I can explain how I show respect and kindness to others.</a:t>
            </a:r>
            <a:endParaRPr lang="en-GB" sz="24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45E76B9-4B1D-89CC-EDF0-8E2C231E2BCF}"/>
              </a:ext>
            </a:extLst>
          </p:cNvPr>
          <p:cNvSpPr/>
          <p:nvPr/>
        </p:nvSpPr>
        <p:spPr>
          <a:xfrm rot="506152">
            <a:off x="8939809" y="2968076"/>
            <a:ext cx="3347173" cy="3966563"/>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p>
        </p:txBody>
      </p:sp>
      <p:pic>
        <p:nvPicPr>
          <p:cNvPr id="11" name="Picture 10" descr="A book cover of a book&#10;&#10;AI-generated content may be incorrect.">
            <a:extLst>
              <a:ext uri="{FF2B5EF4-FFF2-40B4-BE49-F238E27FC236}">
                <a16:creationId xmlns:a16="http://schemas.microsoft.com/office/drawing/2014/main" id="{881DA85A-51D5-817B-9F34-1A30EFBB99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09070">
            <a:off x="9111592" y="3511646"/>
            <a:ext cx="3003605" cy="2604345"/>
          </a:xfrm>
          <a:prstGeom prst="rect">
            <a:avLst/>
          </a:prstGeom>
        </p:spPr>
      </p:pic>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8" name="Freeform 3">
            <a:extLst>
              <a:ext uri="{FF2B5EF4-FFF2-40B4-BE49-F238E27FC236}">
                <a16:creationId xmlns:a16="http://schemas.microsoft.com/office/drawing/2014/main" id="{581839A9-B994-5874-ED3D-02F6F3AEBFA5}"/>
              </a:ext>
            </a:extLst>
          </p:cNvPr>
          <p:cNvSpPr/>
          <p:nvPr/>
        </p:nvSpPr>
        <p:spPr>
          <a:xfrm rot="285236">
            <a:off x="10140968" y="2843198"/>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Tree>
    <p:extLst>
      <p:ext uri="{BB962C8B-B14F-4D97-AF65-F5344CB8AC3E}">
        <p14:creationId xmlns:p14="http://schemas.microsoft.com/office/powerpoint/2010/main" val="927413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ead</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47033" y="649204"/>
            <a:ext cx="7672144"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65476" y="2001778"/>
            <a:ext cx="6334230"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Can you summarise the story to your partner?</a:t>
            </a:r>
          </a:p>
          <a:p>
            <a:pPr lvl="0">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rPr>
              <a:t>What were the key parts in the story?</a:t>
            </a:r>
          </a:p>
          <a:p>
            <a:pPr lvl="0">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7455" y="744824"/>
            <a:ext cx="4652236" cy="646331"/>
          </a:xfrm>
          <a:prstGeom prst="rect">
            <a:avLst/>
          </a:prstGeom>
          <a:noFill/>
        </p:spPr>
        <p:txBody>
          <a:bodyPr wrap="none" rtlCol="0">
            <a:spAutoFit/>
          </a:bodyPr>
          <a:lstStyle/>
          <a:p>
            <a:pPr algn="ctr"/>
            <a:r>
              <a:rPr lang="en-US" sz="3600" b="1" dirty="0" err="1">
                <a:solidFill>
                  <a:srgbClr val="313E53"/>
                </a:solidFill>
                <a:latin typeface="Playfair Display" panose="00000500000000000000" pitchFamily="2" charset="0"/>
              </a:rPr>
              <a:t>Summarise</a:t>
            </a:r>
            <a:r>
              <a:rPr lang="en-US" sz="3600" b="1" dirty="0">
                <a:solidFill>
                  <a:srgbClr val="313E53"/>
                </a:solidFill>
                <a:latin typeface="Playfair Display" panose="00000500000000000000" pitchFamily="2" charset="0"/>
              </a:rPr>
              <a:t> the Story</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5">
            <a:alphaModFix/>
          </a:blip>
          <a:stretch>
            <a:fillRect/>
          </a:stretch>
        </p:blipFill>
        <p:spPr>
          <a:xfrm>
            <a:off x="4183371" y="141036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6308CEE2-0777-58CC-0CE3-0FEBE43DA0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40699" y="3990539"/>
            <a:ext cx="3869396" cy="2735491"/>
          </a:xfrm>
          <a:prstGeom prst="rect">
            <a:avLst/>
          </a:prstGeom>
        </p:spPr>
      </p:pic>
    </p:spTree>
    <p:extLst>
      <p:ext uri="{BB962C8B-B14F-4D97-AF65-F5344CB8AC3E}">
        <p14:creationId xmlns:p14="http://schemas.microsoft.com/office/powerpoint/2010/main" val="2873332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64920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504770" y="1750397"/>
            <a:ext cx="7073022" cy="4727604"/>
          </a:xfrm>
          <a:prstGeom prst="rect">
            <a:avLst/>
          </a:prstGeom>
          <a:noFill/>
          <a:ln>
            <a:noFill/>
          </a:ln>
        </p:spPr>
        <p:txBody>
          <a:bodyPr spcFirstLastPara="1" wrap="square" lIns="91425" tIns="91425" rIns="91425" bIns="91425" anchor="t" anchorCtr="0">
            <a:noAutofit/>
          </a:bodyPr>
          <a:lstStyle/>
          <a:p>
            <a:r>
              <a:rPr lang="en-US" sz="2500" dirty="0">
                <a:effectLst/>
                <a:latin typeface="Montserrat" panose="00000500000000000000" pitchFamily="2" charset="0"/>
              </a:rPr>
              <a:t>Follow the QR code to answer the questions together.</a:t>
            </a:r>
          </a:p>
          <a:p>
            <a:endParaRPr lang="en-US" sz="2500" dirty="0">
              <a:latin typeface="Montserrat" panose="00000500000000000000" pitchFamily="2" charset="0"/>
            </a:endParaRPr>
          </a:p>
          <a:p>
            <a:r>
              <a:rPr lang="en-US" sz="2500" dirty="0">
                <a:effectLst/>
                <a:latin typeface="Montserrat" panose="00000500000000000000" pitchFamily="2" charset="0"/>
              </a:rPr>
              <a:t>Discuss each question with your Talk Partner and then share your thoughts with your teacher.</a:t>
            </a:r>
          </a:p>
          <a:p>
            <a:endParaRPr lang="en-US" sz="2500" dirty="0">
              <a:latin typeface="Montserrat" panose="00000500000000000000" pitchFamily="2" charset="0"/>
            </a:endParaRPr>
          </a:p>
          <a:p>
            <a:r>
              <a:rPr lang="en-US" sz="2500" dirty="0">
                <a:effectLst/>
                <a:latin typeface="Montserrat" panose="00000500000000000000" pitchFamily="2" charset="0"/>
              </a:rPr>
              <a:t>Your teacher will </a:t>
            </a:r>
            <a:r>
              <a:rPr lang="en-US" sz="2500" dirty="0" err="1">
                <a:effectLst/>
                <a:latin typeface="Montserrat" panose="00000500000000000000" pitchFamily="2" charset="0"/>
              </a:rPr>
              <a:t>summarise</a:t>
            </a:r>
            <a:r>
              <a:rPr lang="en-US" sz="2500" dirty="0">
                <a:effectLst/>
                <a:latin typeface="Montserrat" panose="00000500000000000000" pitchFamily="2" charset="0"/>
              </a:rPr>
              <a:t> your answers and send them to The Story Project.</a:t>
            </a:r>
          </a:p>
          <a:p>
            <a:endParaRPr lang="en-US" sz="2500" dirty="0">
              <a:latin typeface="Montserrat" panose="00000500000000000000" pitchFamily="2" charset="0"/>
            </a:endParaRPr>
          </a:p>
          <a:p>
            <a:r>
              <a:rPr lang="en-US" sz="2500" dirty="0">
                <a:effectLst/>
                <a:latin typeface="Montserrat" panose="00000500000000000000" pitchFamily="2" charset="0"/>
              </a:rPr>
              <a:t>We love hearing your thoughts. Thank you!</a:t>
            </a:r>
          </a:p>
          <a:p>
            <a:endParaRPr lang="en-US" sz="2500" dirty="0">
              <a:latin typeface="Montserrat" panose="00000500000000000000" pitchFamily="2" charset="0"/>
            </a:endParaRPr>
          </a:p>
          <a:p>
            <a:endParaRPr lang="en-US" sz="2500" dirty="0">
              <a:effectLst/>
              <a:latin typeface="Montserrat" panose="00000500000000000000" pitchFamily="2" charset="0"/>
            </a:endParaRPr>
          </a:p>
          <a:p>
            <a:endParaRPr lang="en-US" sz="2500" dirty="0">
              <a:latin typeface="Montserrat" panose="00000500000000000000" pitchFamily="2" charset="0"/>
            </a:endParaRPr>
          </a:p>
          <a:p>
            <a:endParaRPr lang="en-US" sz="2500" dirty="0">
              <a:effectLst/>
              <a:latin typeface="Montserrat" panose="00000500000000000000" pitchFamily="2" charset="0"/>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381139" y="758694"/>
            <a:ext cx="6053260"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 Activity A</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spTree>
    <p:extLst>
      <p:ext uri="{BB962C8B-B14F-4D97-AF65-F5344CB8AC3E}">
        <p14:creationId xmlns:p14="http://schemas.microsoft.com/office/powerpoint/2010/main" val="198976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D09D-A027-3C61-E5F2-359E7746B61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E5026D4-0F84-4B44-7911-CB52088335C7}"/>
              </a:ext>
            </a:extLst>
          </p:cNvPr>
          <p:cNvSpPr txBox="1"/>
          <p:nvPr/>
        </p:nvSpPr>
        <p:spPr>
          <a:xfrm>
            <a:off x="3173571" y="913064"/>
            <a:ext cx="5844857" cy="784830"/>
          </a:xfrm>
          <a:prstGeom prst="rect">
            <a:avLst/>
          </a:prstGeom>
          <a:noFill/>
        </p:spPr>
        <p:txBody>
          <a:bodyPr wrap="square" rtlCol="0">
            <a:spAutoFit/>
          </a:bodyPr>
          <a:lstStyle/>
          <a:p>
            <a:pPr algn="ctr"/>
            <a:r>
              <a:rPr lang="en-US" sz="4500" b="1" dirty="0">
                <a:solidFill>
                  <a:srgbClr val="313E53"/>
                </a:solidFill>
                <a:latin typeface="Montserrat" panose="00000500000000000000" pitchFamily="2" charset="0"/>
              </a:rPr>
              <a:t>Ground Rules</a:t>
            </a:r>
            <a:endParaRPr lang="en-GB" sz="4500" b="1" dirty="0">
              <a:solidFill>
                <a:srgbClr val="313E53"/>
              </a:solidFill>
              <a:latin typeface="Montserrat" panose="00000500000000000000" pitchFamily="2" charset="0"/>
            </a:endParaRPr>
          </a:p>
        </p:txBody>
      </p:sp>
      <p:grpSp>
        <p:nvGrpSpPr>
          <p:cNvPr id="5" name="Group 4">
            <a:extLst>
              <a:ext uri="{FF2B5EF4-FFF2-40B4-BE49-F238E27FC236}">
                <a16:creationId xmlns:a16="http://schemas.microsoft.com/office/drawing/2014/main" id="{B098E8F3-0743-A5BA-2EE5-BCB0D9E923BE}"/>
              </a:ext>
            </a:extLst>
          </p:cNvPr>
          <p:cNvGrpSpPr/>
          <p:nvPr/>
        </p:nvGrpSpPr>
        <p:grpSpPr>
          <a:xfrm>
            <a:off x="-2193707" y="-7371956"/>
            <a:ext cx="3536973" cy="16382144"/>
            <a:chOff x="-2126387" y="-8825546"/>
            <a:chExt cx="3536973" cy="16382144"/>
          </a:xfrm>
        </p:grpSpPr>
        <p:sp>
          <p:nvSpPr>
            <p:cNvPr id="43" name="Freeform 6">
              <a:extLst>
                <a:ext uri="{FF2B5EF4-FFF2-40B4-BE49-F238E27FC236}">
                  <a16:creationId xmlns:a16="http://schemas.microsoft.com/office/drawing/2014/main" id="{17BB9239-AE90-A9EC-A303-6A117016EED5}"/>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2EF5DB81-8359-2256-6383-154992B401B2}"/>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8556CAF5-07AA-7FC9-1734-B2FB7726C12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6" name="Freeform 11">
              <a:extLst>
                <a:ext uri="{FF2B5EF4-FFF2-40B4-BE49-F238E27FC236}">
                  <a16:creationId xmlns:a16="http://schemas.microsoft.com/office/drawing/2014/main" id="{083CD504-91E5-C6B3-5DE7-636C3969CF0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7" name="Freeform 12">
              <a:extLst>
                <a:ext uri="{FF2B5EF4-FFF2-40B4-BE49-F238E27FC236}">
                  <a16:creationId xmlns:a16="http://schemas.microsoft.com/office/drawing/2014/main" id="{E226980A-D125-53EC-BDB5-05D2F567BAD5}"/>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8" name="Freeform 13">
              <a:extLst>
                <a:ext uri="{FF2B5EF4-FFF2-40B4-BE49-F238E27FC236}">
                  <a16:creationId xmlns:a16="http://schemas.microsoft.com/office/drawing/2014/main" id="{4DFD8109-A9C9-2B88-A7FB-8B5042B866A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9" name="Freeform 14">
              <a:extLst>
                <a:ext uri="{FF2B5EF4-FFF2-40B4-BE49-F238E27FC236}">
                  <a16:creationId xmlns:a16="http://schemas.microsoft.com/office/drawing/2014/main" id="{E8B46612-A3CE-28B1-1B73-003BCAB7398A}"/>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0" name="Freeform 16">
              <a:extLst>
                <a:ext uri="{FF2B5EF4-FFF2-40B4-BE49-F238E27FC236}">
                  <a16:creationId xmlns:a16="http://schemas.microsoft.com/office/drawing/2014/main" id="{306ADECD-D208-7822-5BBC-A846A5B69846}"/>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1" name="Freeform 18">
              <a:extLst>
                <a:ext uri="{FF2B5EF4-FFF2-40B4-BE49-F238E27FC236}">
                  <a16:creationId xmlns:a16="http://schemas.microsoft.com/office/drawing/2014/main" id="{1216930F-EB86-A924-1004-116D5213E1BD}"/>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2" name="Freeform 20">
              <a:extLst>
                <a:ext uri="{FF2B5EF4-FFF2-40B4-BE49-F238E27FC236}">
                  <a16:creationId xmlns:a16="http://schemas.microsoft.com/office/drawing/2014/main" id="{9A5AA786-C741-7165-6B67-786BEA947A4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3" name="Freeform 22">
              <a:extLst>
                <a:ext uri="{FF2B5EF4-FFF2-40B4-BE49-F238E27FC236}">
                  <a16:creationId xmlns:a16="http://schemas.microsoft.com/office/drawing/2014/main" id="{51EE4AF0-4FDC-AA9B-C488-990B04E8858D}"/>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4" name="Freeform 23">
              <a:extLst>
                <a:ext uri="{FF2B5EF4-FFF2-40B4-BE49-F238E27FC236}">
                  <a16:creationId xmlns:a16="http://schemas.microsoft.com/office/drawing/2014/main" id="{E7254577-D30D-3555-BC5B-D49AA5EF06B9}"/>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5" name="Freeform 24">
              <a:extLst>
                <a:ext uri="{FF2B5EF4-FFF2-40B4-BE49-F238E27FC236}">
                  <a16:creationId xmlns:a16="http://schemas.microsoft.com/office/drawing/2014/main" id="{BBB79FD2-E738-E507-C2D2-0E4B19B5A625}"/>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6" name="Freeform 27">
              <a:extLst>
                <a:ext uri="{FF2B5EF4-FFF2-40B4-BE49-F238E27FC236}">
                  <a16:creationId xmlns:a16="http://schemas.microsoft.com/office/drawing/2014/main" id="{A9885E42-8FBF-083B-E516-6165511879E9}"/>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7" name="Freeform 31">
              <a:extLst>
                <a:ext uri="{FF2B5EF4-FFF2-40B4-BE49-F238E27FC236}">
                  <a16:creationId xmlns:a16="http://schemas.microsoft.com/office/drawing/2014/main" id="{EFBFEE38-E37C-414E-735F-BF8ECE9E260C}"/>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8" name="Freeform 32">
              <a:extLst>
                <a:ext uri="{FF2B5EF4-FFF2-40B4-BE49-F238E27FC236}">
                  <a16:creationId xmlns:a16="http://schemas.microsoft.com/office/drawing/2014/main" id="{2E29D703-98FA-AD47-69A8-AACC9761AE7D}"/>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9" name="Freeform 34">
              <a:extLst>
                <a:ext uri="{FF2B5EF4-FFF2-40B4-BE49-F238E27FC236}">
                  <a16:creationId xmlns:a16="http://schemas.microsoft.com/office/drawing/2014/main" id="{69BBFAEE-CC40-E6F9-F44F-B2E5110426D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0" name="Freeform 36">
              <a:extLst>
                <a:ext uri="{FF2B5EF4-FFF2-40B4-BE49-F238E27FC236}">
                  <a16:creationId xmlns:a16="http://schemas.microsoft.com/office/drawing/2014/main" id="{93087682-148C-66D0-7A97-8890EC9DC2D7}"/>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1" name="Freeform 6">
              <a:extLst>
                <a:ext uri="{FF2B5EF4-FFF2-40B4-BE49-F238E27FC236}">
                  <a16:creationId xmlns:a16="http://schemas.microsoft.com/office/drawing/2014/main" id="{C58FCD34-AD61-861E-1BC3-F9CC1FB688B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2" name="Freeform 7">
              <a:extLst>
                <a:ext uri="{FF2B5EF4-FFF2-40B4-BE49-F238E27FC236}">
                  <a16:creationId xmlns:a16="http://schemas.microsoft.com/office/drawing/2014/main" id="{FA362E8F-7AAB-0CCF-5C17-30AA2C1D7E20}"/>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3" name="Freeform 8">
              <a:extLst>
                <a:ext uri="{FF2B5EF4-FFF2-40B4-BE49-F238E27FC236}">
                  <a16:creationId xmlns:a16="http://schemas.microsoft.com/office/drawing/2014/main" id="{87771035-A964-DA9C-7E5F-4C9B67DBB0F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4" name="Freeform 11">
              <a:extLst>
                <a:ext uri="{FF2B5EF4-FFF2-40B4-BE49-F238E27FC236}">
                  <a16:creationId xmlns:a16="http://schemas.microsoft.com/office/drawing/2014/main" id="{30E0A0D5-AA64-5A7E-E08E-2CAFC8398AA6}"/>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5" name="Freeform 12">
              <a:extLst>
                <a:ext uri="{FF2B5EF4-FFF2-40B4-BE49-F238E27FC236}">
                  <a16:creationId xmlns:a16="http://schemas.microsoft.com/office/drawing/2014/main" id="{A7F7D6EE-83A6-8150-2793-07A7342218FC}"/>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6" name="Freeform 13">
              <a:extLst>
                <a:ext uri="{FF2B5EF4-FFF2-40B4-BE49-F238E27FC236}">
                  <a16:creationId xmlns:a16="http://schemas.microsoft.com/office/drawing/2014/main" id="{894B3359-B705-5B9D-7411-704CA6BDABD1}"/>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7" name="Freeform 14">
              <a:extLst>
                <a:ext uri="{FF2B5EF4-FFF2-40B4-BE49-F238E27FC236}">
                  <a16:creationId xmlns:a16="http://schemas.microsoft.com/office/drawing/2014/main" id="{8B32B3FA-E425-7A56-F26E-B917AD81630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8" name="Freeform 16">
              <a:extLst>
                <a:ext uri="{FF2B5EF4-FFF2-40B4-BE49-F238E27FC236}">
                  <a16:creationId xmlns:a16="http://schemas.microsoft.com/office/drawing/2014/main" id="{24457186-E9D2-2695-B8A2-94BB412DE72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9" name="Freeform 18">
              <a:extLst>
                <a:ext uri="{FF2B5EF4-FFF2-40B4-BE49-F238E27FC236}">
                  <a16:creationId xmlns:a16="http://schemas.microsoft.com/office/drawing/2014/main" id="{A1337155-F4D9-5078-CBEA-80BEB87EEE5E}"/>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0" name="Freeform 20">
              <a:extLst>
                <a:ext uri="{FF2B5EF4-FFF2-40B4-BE49-F238E27FC236}">
                  <a16:creationId xmlns:a16="http://schemas.microsoft.com/office/drawing/2014/main" id="{97E455D0-923D-3933-E26C-99818E982BEC}"/>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1" name="Freeform 22">
              <a:extLst>
                <a:ext uri="{FF2B5EF4-FFF2-40B4-BE49-F238E27FC236}">
                  <a16:creationId xmlns:a16="http://schemas.microsoft.com/office/drawing/2014/main" id="{9512C200-E5A1-1310-A509-4E2FF647A287}"/>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2" name="Freeform 23">
              <a:extLst>
                <a:ext uri="{FF2B5EF4-FFF2-40B4-BE49-F238E27FC236}">
                  <a16:creationId xmlns:a16="http://schemas.microsoft.com/office/drawing/2014/main" id="{CB7E797B-5A80-ECF4-14FC-8F87359E7C56}"/>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3" name="Freeform 24">
              <a:extLst>
                <a:ext uri="{FF2B5EF4-FFF2-40B4-BE49-F238E27FC236}">
                  <a16:creationId xmlns:a16="http://schemas.microsoft.com/office/drawing/2014/main" id="{8A6427C0-2FF2-2EB0-EF50-B6990FF7B032}"/>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4" name="Freeform 26">
              <a:extLst>
                <a:ext uri="{FF2B5EF4-FFF2-40B4-BE49-F238E27FC236}">
                  <a16:creationId xmlns:a16="http://schemas.microsoft.com/office/drawing/2014/main" id="{28C91749-C82C-6EE3-4C74-1D2F0F2D1F52}"/>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5" name="Freeform 27">
              <a:extLst>
                <a:ext uri="{FF2B5EF4-FFF2-40B4-BE49-F238E27FC236}">
                  <a16:creationId xmlns:a16="http://schemas.microsoft.com/office/drawing/2014/main" id="{C21F1D7E-B0C9-7CB7-E948-09B921F454C9}"/>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6" name="Freeform 29">
              <a:extLst>
                <a:ext uri="{FF2B5EF4-FFF2-40B4-BE49-F238E27FC236}">
                  <a16:creationId xmlns:a16="http://schemas.microsoft.com/office/drawing/2014/main" id="{D558DF47-AB73-1724-ACCA-C5ABAB67B1FA}"/>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7" name="Freeform 31">
              <a:extLst>
                <a:ext uri="{FF2B5EF4-FFF2-40B4-BE49-F238E27FC236}">
                  <a16:creationId xmlns:a16="http://schemas.microsoft.com/office/drawing/2014/main" id="{E8A85140-3E73-D15B-950B-6B451E4F58B2}"/>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8" name="Freeform 32">
              <a:extLst>
                <a:ext uri="{FF2B5EF4-FFF2-40B4-BE49-F238E27FC236}">
                  <a16:creationId xmlns:a16="http://schemas.microsoft.com/office/drawing/2014/main" id="{9CAFC8E8-FCAA-1F9A-E003-3563898DE88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9" name="Freeform 37">
              <a:extLst>
                <a:ext uri="{FF2B5EF4-FFF2-40B4-BE49-F238E27FC236}">
                  <a16:creationId xmlns:a16="http://schemas.microsoft.com/office/drawing/2014/main" id="{58C61672-DC17-2C19-CB4D-B09367403C8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0" name="Freeform 23">
              <a:extLst>
                <a:ext uri="{FF2B5EF4-FFF2-40B4-BE49-F238E27FC236}">
                  <a16:creationId xmlns:a16="http://schemas.microsoft.com/office/drawing/2014/main" id="{78D371DE-CD1B-8707-2ABE-703B557C7E2F}"/>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sp>
        <p:nvSpPr>
          <p:cNvPr id="81" name="Rectangle 80">
            <a:extLst>
              <a:ext uri="{FF2B5EF4-FFF2-40B4-BE49-F238E27FC236}">
                <a16:creationId xmlns:a16="http://schemas.microsoft.com/office/drawing/2014/main" id="{5E4BACCC-31A6-F688-3055-6BB7D884F080}"/>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hild sitting on a skateboard eating a sandwich&#10;&#10;AI-generated content may be incorrect.">
            <a:extLst>
              <a:ext uri="{FF2B5EF4-FFF2-40B4-BE49-F238E27FC236}">
                <a16:creationId xmlns:a16="http://schemas.microsoft.com/office/drawing/2014/main" id="{FC4A3EB3-89C5-FEF6-30CF-8BCC1ECB03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7900" y="3418043"/>
            <a:ext cx="5298867" cy="3746063"/>
          </a:xfrm>
          <a:prstGeom prst="rect">
            <a:avLst/>
          </a:prstGeom>
        </p:spPr>
      </p:pic>
      <p:sp>
        <p:nvSpPr>
          <p:cNvPr id="4" name="Google Shape;121;p15">
            <a:extLst>
              <a:ext uri="{FF2B5EF4-FFF2-40B4-BE49-F238E27FC236}">
                <a16:creationId xmlns:a16="http://schemas.microsoft.com/office/drawing/2014/main" id="{E10CEE79-4842-733B-EB87-65E073EA948C}"/>
              </a:ext>
            </a:extLst>
          </p:cNvPr>
          <p:cNvSpPr txBox="1"/>
          <p:nvPr/>
        </p:nvSpPr>
        <p:spPr>
          <a:xfrm>
            <a:off x="2759497" y="1886955"/>
            <a:ext cx="6997929" cy="3025773"/>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S</a:t>
            </a:r>
            <a:r>
              <a:rPr lang="en-GB" sz="2500" dirty="0">
                <a:solidFill>
                  <a:srgbClr val="313E53"/>
                </a:solidFill>
                <a:latin typeface="Montserrat" panose="00000500000000000000" pitchFamily="2" charset="0"/>
                <a:ea typeface="Montserrat Medium"/>
                <a:cs typeface="Montserrat Medium"/>
                <a:sym typeface="Montserrat Medium"/>
              </a:rPr>
              <a:t>tory Project lessons are a safe space for everyone to share their ideas.</a:t>
            </a:r>
          </a:p>
          <a:p>
            <a:pPr marL="0" lvl="0" indent="0" algn="ctr"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algn="ctr"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can we make sure we all feel comfortable to speak? </a:t>
            </a:r>
          </a:p>
        </p:txBody>
      </p:sp>
    </p:spTree>
    <p:extLst>
      <p:ext uri="{BB962C8B-B14F-4D97-AF65-F5344CB8AC3E}">
        <p14:creationId xmlns:p14="http://schemas.microsoft.com/office/powerpoint/2010/main" val="3134360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3887084" y="65469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sp>
        <p:nvSpPr>
          <p:cNvPr id="8" name="TextBox 7">
            <a:extLst>
              <a:ext uri="{FF2B5EF4-FFF2-40B4-BE49-F238E27FC236}">
                <a16:creationId xmlns:a16="http://schemas.microsoft.com/office/drawing/2014/main" id="{58B9AB1F-B753-A912-4424-AA7ABC7BCD2D}"/>
              </a:ext>
            </a:extLst>
          </p:cNvPr>
          <p:cNvSpPr txBox="1"/>
          <p:nvPr/>
        </p:nvSpPr>
        <p:spPr>
          <a:xfrm>
            <a:off x="4381138" y="758694"/>
            <a:ext cx="7196653" cy="646331"/>
          </a:xfrm>
          <a:prstGeom prst="rect">
            <a:avLst/>
          </a:prstGeom>
          <a:noFill/>
        </p:spPr>
        <p:txBody>
          <a:bodyPr wrap="square" rtlCol="0">
            <a:spAutoFit/>
          </a:bodyPr>
          <a:lstStyle/>
          <a:p>
            <a:r>
              <a:rPr lang="en-US" sz="3600" b="1" dirty="0">
                <a:solidFill>
                  <a:srgbClr val="313E53"/>
                </a:solidFill>
                <a:latin typeface="Playfair Display" panose="00000500000000000000" pitchFamily="2" charset="0"/>
              </a:rPr>
              <a:t>Class Discussion: Activity A</a:t>
            </a: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sp>
        <p:nvSpPr>
          <p:cNvPr id="11" name="TextBox 10">
            <a:extLst>
              <a:ext uri="{FF2B5EF4-FFF2-40B4-BE49-F238E27FC236}">
                <a16:creationId xmlns:a16="http://schemas.microsoft.com/office/drawing/2014/main" id="{FD16B75A-5E15-AAD3-28C9-30CCF9229EC3}"/>
              </a:ext>
            </a:extLst>
          </p:cNvPr>
          <p:cNvSpPr txBox="1"/>
          <p:nvPr/>
        </p:nvSpPr>
        <p:spPr>
          <a:xfrm>
            <a:off x="3958148" y="1750397"/>
            <a:ext cx="7783342" cy="4708981"/>
          </a:xfrm>
          <a:prstGeom prst="rect">
            <a:avLst/>
          </a:prstGeom>
          <a:noFill/>
        </p:spPr>
        <p:txBody>
          <a:bodyPr wrap="square" rtlCol="0">
            <a:spAutoFit/>
          </a:bodyPr>
          <a:lstStyle/>
          <a:p>
            <a:r>
              <a:rPr lang="en-GB" sz="2500" dirty="0">
                <a:latin typeface="Montserrat" panose="00000500000000000000" pitchFamily="2" charset="0"/>
              </a:rPr>
              <a:t>What was the best activity in this unit? Why?</a:t>
            </a:r>
          </a:p>
          <a:p>
            <a:endParaRPr lang="en-GB" sz="2500" dirty="0">
              <a:latin typeface="Montserrat" panose="00000500000000000000" pitchFamily="2" charset="0"/>
            </a:endParaRPr>
          </a:p>
          <a:p>
            <a:r>
              <a:rPr lang="en-GB" sz="2500" dirty="0">
                <a:latin typeface="Montserrat" panose="00000500000000000000" pitchFamily="2" charset="0"/>
              </a:rPr>
              <a:t>Was there anything you didn’t enjoy about this unit? Why? </a:t>
            </a:r>
          </a:p>
          <a:p>
            <a:endParaRPr lang="en-GB" sz="2500" dirty="0">
              <a:latin typeface="Montserrat" panose="00000500000000000000" pitchFamily="2" charset="0"/>
            </a:endParaRPr>
          </a:p>
          <a:p>
            <a:r>
              <a:rPr lang="en-GB" sz="2500" dirty="0">
                <a:latin typeface="Montserrat" panose="00000500000000000000" pitchFamily="2" charset="0"/>
              </a:rPr>
              <a:t>Have you learned anything in this unit that you didn’t already know? </a:t>
            </a:r>
          </a:p>
          <a:p>
            <a:endParaRPr lang="en-GB" sz="2500" dirty="0">
              <a:latin typeface="Montserrat" panose="00000500000000000000" pitchFamily="2" charset="0"/>
            </a:endParaRPr>
          </a:p>
          <a:p>
            <a:r>
              <a:rPr lang="en-GB" sz="2500" dirty="0">
                <a:latin typeface="Montserrat" panose="00000500000000000000" pitchFamily="2" charset="0"/>
              </a:rPr>
              <a:t>Help us share your achievements!</a:t>
            </a:r>
          </a:p>
          <a:p>
            <a:r>
              <a:rPr lang="en-GB" sz="2500" dirty="0">
                <a:latin typeface="Montserrat" panose="00000500000000000000" pitchFamily="2" charset="0"/>
              </a:rPr>
              <a:t>Is there anything you have done or learning as part of this unit that you would like us to shout about on our social media? </a:t>
            </a:r>
          </a:p>
        </p:txBody>
      </p:sp>
    </p:spTree>
    <p:extLst>
      <p:ext uri="{BB962C8B-B14F-4D97-AF65-F5344CB8AC3E}">
        <p14:creationId xmlns:p14="http://schemas.microsoft.com/office/powerpoint/2010/main" val="4156763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3887084" y="65469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504770" y="1750397"/>
            <a:ext cx="7073022" cy="2802427"/>
          </a:xfrm>
          <a:prstGeom prst="rect">
            <a:avLst/>
          </a:prstGeom>
          <a:noFill/>
          <a:ln>
            <a:noFill/>
          </a:ln>
        </p:spPr>
        <p:txBody>
          <a:bodyPr spcFirstLastPara="1" wrap="square" lIns="91425" tIns="91425" rIns="91425" bIns="91425" anchor="t" anchorCtr="0">
            <a:noAutofit/>
          </a:bodyPr>
          <a:lstStyle/>
          <a:p>
            <a:endParaRPr lang="en-US" sz="2500" dirty="0">
              <a:latin typeface="Montserrat" panose="00000500000000000000" pitchFamily="2" charset="0"/>
            </a:endParaRPr>
          </a:p>
          <a:p>
            <a:endParaRPr lang="en-US" sz="2500" dirty="0">
              <a:effectLst/>
              <a:latin typeface="Montserrat" panose="00000500000000000000" pitchFamily="2" charset="0"/>
            </a:endParaRPr>
          </a:p>
          <a:p>
            <a:endParaRPr lang="en-US" sz="2500" dirty="0">
              <a:latin typeface="Montserrat" panose="00000500000000000000" pitchFamily="2" charset="0"/>
            </a:endParaRPr>
          </a:p>
          <a:p>
            <a:endParaRPr lang="en-US" sz="2500" dirty="0">
              <a:effectLst/>
              <a:latin typeface="Montserrat" panose="00000500000000000000" pitchFamily="2" charset="0"/>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381138" y="758694"/>
            <a:ext cx="7196653" cy="646331"/>
          </a:xfrm>
          <a:prstGeom prst="rect">
            <a:avLst/>
          </a:prstGeom>
          <a:noFill/>
        </p:spPr>
        <p:txBody>
          <a:bodyPr wrap="square" rtlCol="0">
            <a:spAutoFit/>
          </a:bodyPr>
          <a:lstStyle/>
          <a:p>
            <a:r>
              <a:rPr lang="en-US" sz="3600" b="1" dirty="0">
                <a:solidFill>
                  <a:srgbClr val="313E53"/>
                </a:solidFill>
                <a:latin typeface="Playfair Display" panose="00000500000000000000" pitchFamily="2" charset="0"/>
              </a:rPr>
              <a:t>Class Discussion: Activity A</a:t>
            </a: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pic>
        <p:nvPicPr>
          <p:cNvPr id="10" name="Picture 9">
            <a:extLst>
              <a:ext uri="{FF2B5EF4-FFF2-40B4-BE49-F238E27FC236}">
                <a16:creationId xmlns:a16="http://schemas.microsoft.com/office/drawing/2014/main" id="{622F8F6F-75C1-0FAC-18CF-A4054702AE8E}"/>
              </a:ext>
            </a:extLst>
          </p:cNvPr>
          <p:cNvPicPr>
            <a:picLocks noChangeAspect="1"/>
          </p:cNvPicPr>
          <p:nvPr/>
        </p:nvPicPr>
        <p:blipFill>
          <a:blip r:embed="rId17"/>
          <a:stretch>
            <a:fillRect/>
          </a:stretch>
        </p:blipFill>
        <p:spPr>
          <a:xfrm>
            <a:off x="5891918" y="2289997"/>
            <a:ext cx="4041422" cy="4055754"/>
          </a:xfrm>
          <a:prstGeom prst="rect">
            <a:avLst/>
          </a:prstGeom>
        </p:spPr>
      </p:pic>
      <p:sp>
        <p:nvSpPr>
          <p:cNvPr id="5" name="TextBox 4">
            <a:extLst>
              <a:ext uri="{FF2B5EF4-FFF2-40B4-BE49-F238E27FC236}">
                <a16:creationId xmlns:a16="http://schemas.microsoft.com/office/drawing/2014/main" id="{282C6762-A48F-8558-9652-A384AB3B4D30}"/>
              </a:ext>
            </a:extLst>
          </p:cNvPr>
          <p:cNvSpPr txBox="1"/>
          <p:nvPr/>
        </p:nvSpPr>
        <p:spPr>
          <a:xfrm>
            <a:off x="5615612" y="1918189"/>
            <a:ext cx="4727704" cy="646331"/>
          </a:xfrm>
          <a:prstGeom prst="rect">
            <a:avLst/>
          </a:prstGeom>
          <a:noFill/>
        </p:spPr>
        <p:txBody>
          <a:bodyPr wrap="none" rtlCol="0">
            <a:spAutoFit/>
          </a:bodyPr>
          <a:lstStyle/>
          <a:p>
            <a:r>
              <a:rPr lang="en-US" sz="1800" b="0" i="0" u="sng" strike="noStrike" dirty="0">
                <a:solidFill>
                  <a:srgbClr val="3380A3"/>
                </a:solidFill>
                <a:effectLst/>
                <a:highlight>
                  <a:srgbClr val="FFFFFF"/>
                </a:highlight>
                <a:latin typeface="Aptos" panose="020B0004020202020204" pitchFamily="34" charset="0"/>
                <a:hlinkClick r:id="rId18">
                  <a:extLst>
                    <a:ext uri="{A12FA001-AC4F-418D-AE19-62706E023703}">
                      <ahyp:hlinkClr xmlns:ahyp="http://schemas.microsoft.com/office/drawing/2018/hyperlinkcolor" val="tx"/>
                    </a:ext>
                  </a:extLst>
                </a:hlinkClick>
              </a:rPr>
              <a:t>Click here to access QR Code 1</a:t>
            </a:r>
            <a:r>
              <a:rPr lang="en-US" sz="1800" b="0" i="0" u="sng" strike="noStrike" dirty="0">
                <a:solidFill>
                  <a:srgbClr val="3380A3"/>
                </a:solidFill>
                <a:effectLst/>
                <a:highlight>
                  <a:srgbClr val="FFFFFF"/>
                </a:highlight>
                <a:latin typeface="Aptos" panose="020B0004020202020204" pitchFamily="34" charset="0"/>
              </a:rPr>
              <a:t> or scan below</a:t>
            </a:r>
            <a:endParaRPr lang="en-GB" sz="3600" b="1" dirty="0">
              <a:solidFill>
                <a:srgbClr val="3380A3"/>
              </a:solidFill>
              <a:latin typeface="Playfair Display" panose="00000500000000000000" pitchFamily="2" charset="0"/>
            </a:endParaRPr>
          </a:p>
          <a:p>
            <a:endParaRPr lang="en-GB" dirty="0"/>
          </a:p>
        </p:txBody>
      </p:sp>
    </p:spTree>
    <p:extLst>
      <p:ext uri="{BB962C8B-B14F-4D97-AF65-F5344CB8AC3E}">
        <p14:creationId xmlns:p14="http://schemas.microsoft.com/office/powerpoint/2010/main" val="1761991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64920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504770" y="1750397"/>
            <a:ext cx="7073022" cy="4727604"/>
          </a:xfrm>
          <a:prstGeom prst="rect">
            <a:avLst/>
          </a:prstGeom>
          <a:noFill/>
          <a:ln>
            <a:noFill/>
          </a:ln>
        </p:spPr>
        <p:txBody>
          <a:bodyPr spcFirstLastPara="1" wrap="square" lIns="91425" tIns="91425" rIns="91425" bIns="91425" anchor="t" anchorCtr="0">
            <a:noAutofit/>
          </a:bodyPr>
          <a:lstStyle/>
          <a:p>
            <a:r>
              <a:rPr lang="en-US" sz="2500" dirty="0">
                <a:effectLst/>
                <a:latin typeface="Montserrat" panose="00000500000000000000" pitchFamily="2" charset="0"/>
              </a:rPr>
              <a:t>Follow the QR codes to answer the questions. </a:t>
            </a:r>
          </a:p>
          <a:p>
            <a:endParaRPr lang="en-US" sz="2500" dirty="0">
              <a:latin typeface="Montserrat" panose="00000500000000000000" pitchFamily="2" charset="0"/>
            </a:endParaRPr>
          </a:p>
          <a:p>
            <a:r>
              <a:rPr lang="en-US" sz="2500" dirty="0">
                <a:effectLst/>
                <a:latin typeface="Montserrat" panose="00000500000000000000" pitchFamily="2" charset="0"/>
              </a:rPr>
              <a:t>There are separate questions for children and teachers (children will need their own devices)</a:t>
            </a:r>
            <a:r>
              <a:rPr lang="en-US" sz="2500" dirty="0">
                <a:latin typeface="Montserrat" panose="00000500000000000000" pitchFamily="2" charset="0"/>
              </a:rPr>
              <a:t>.</a:t>
            </a:r>
            <a:endParaRPr lang="en-US" sz="2500" dirty="0">
              <a:effectLst/>
              <a:latin typeface="Montserrat" panose="00000500000000000000" pitchFamily="2" charset="0"/>
            </a:endParaRPr>
          </a:p>
          <a:p>
            <a:endParaRPr lang="en-US" sz="2500" dirty="0">
              <a:latin typeface="Montserrat" panose="00000500000000000000" pitchFamily="2" charset="0"/>
            </a:endParaRPr>
          </a:p>
          <a:p>
            <a:r>
              <a:rPr lang="en-US" sz="2500" dirty="0">
                <a:effectLst/>
                <a:latin typeface="Montserrat" panose="00000500000000000000" pitchFamily="2" charset="0"/>
              </a:rPr>
              <a:t>Discuss each question with your Talk Partner before recording your answers.</a:t>
            </a:r>
          </a:p>
          <a:p>
            <a:endParaRPr lang="en-US" sz="2500" dirty="0">
              <a:latin typeface="Montserrat" panose="00000500000000000000" pitchFamily="2" charset="0"/>
            </a:endParaRPr>
          </a:p>
          <a:p>
            <a:r>
              <a:rPr lang="en-US" sz="2500" dirty="0">
                <a:effectLst/>
                <a:latin typeface="Montserrat" panose="00000500000000000000" pitchFamily="2" charset="0"/>
              </a:rPr>
              <a:t>We love to hear your thoughts. Thank you!</a:t>
            </a:r>
          </a:p>
          <a:p>
            <a:endParaRPr lang="en-US" sz="2500" dirty="0">
              <a:latin typeface="Montserrat" panose="00000500000000000000" pitchFamily="2" charset="0"/>
            </a:endParaRPr>
          </a:p>
          <a:p>
            <a:endParaRPr lang="en-US" sz="2500" dirty="0">
              <a:effectLst/>
              <a:latin typeface="Montserrat" panose="00000500000000000000" pitchFamily="2" charset="0"/>
            </a:endParaRPr>
          </a:p>
          <a:p>
            <a:endParaRPr lang="en-US" sz="2500" dirty="0">
              <a:latin typeface="Montserrat" panose="00000500000000000000" pitchFamily="2" charset="0"/>
            </a:endParaRPr>
          </a:p>
          <a:p>
            <a:endParaRPr lang="en-US" sz="2500" dirty="0">
              <a:effectLst/>
              <a:latin typeface="Montserrat" panose="00000500000000000000" pitchFamily="2" charset="0"/>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379536" y="758694"/>
            <a:ext cx="605646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 Activity B</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spTree>
    <p:extLst>
      <p:ext uri="{BB962C8B-B14F-4D97-AF65-F5344CB8AC3E}">
        <p14:creationId xmlns:p14="http://schemas.microsoft.com/office/powerpoint/2010/main" val="2778434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64920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127944" y="1750397"/>
            <a:ext cx="7449848" cy="4619923"/>
          </a:xfrm>
          <a:prstGeom prst="rect">
            <a:avLst/>
          </a:prstGeom>
          <a:noFill/>
          <a:ln>
            <a:noFill/>
          </a:ln>
        </p:spPr>
        <p:txBody>
          <a:bodyPr spcFirstLastPara="1" wrap="square" lIns="91425" tIns="91425" rIns="91425" bIns="91425" anchor="t" anchorCtr="0">
            <a:noAutofit/>
          </a:bodyPr>
          <a:lstStyle/>
          <a:p>
            <a:r>
              <a:rPr lang="en-GB" sz="2500" dirty="0">
                <a:latin typeface="Montserrat" panose="00000500000000000000" pitchFamily="2" charset="0"/>
              </a:rPr>
              <a:t>What was the best activity in this unit? Why?</a:t>
            </a:r>
          </a:p>
          <a:p>
            <a:endParaRPr lang="en-GB" sz="2500" dirty="0">
              <a:latin typeface="Montserrat" panose="00000500000000000000" pitchFamily="2" charset="0"/>
            </a:endParaRPr>
          </a:p>
          <a:p>
            <a:r>
              <a:rPr lang="en-GB" sz="2500" dirty="0">
                <a:latin typeface="Montserrat" panose="00000500000000000000" pitchFamily="2" charset="0"/>
              </a:rPr>
              <a:t>Was there anything you didn’t enjoy about this unit? Why? </a:t>
            </a:r>
          </a:p>
          <a:p>
            <a:endParaRPr lang="en-GB" sz="2500" dirty="0">
              <a:latin typeface="Montserrat" panose="00000500000000000000" pitchFamily="2" charset="0"/>
            </a:endParaRPr>
          </a:p>
          <a:p>
            <a:r>
              <a:rPr lang="en-GB" sz="2500" dirty="0">
                <a:latin typeface="Montserrat" panose="00000500000000000000" pitchFamily="2" charset="0"/>
              </a:rPr>
              <a:t>Have you learned anything in this unit that you didn’t already know? </a:t>
            </a:r>
          </a:p>
          <a:p>
            <a:endParaRPr lang="en-GB" sz="2500" dirty="0">
              <a:latin typeface="Montserrat" panose="00000500000000000000" pitchFamily="2" charset="0"/>
            </a:endParaRPr>
          </a:p>
          <a:p>
            <a:r>
              <a:rPr lang="en-GB" sz="2500" dirty="0">
                <a:latin typeface="Montserrat" panose="00000500000000000000" pitchFamily="2" charset="0"/>
              </a:rPr>
              <a:t>Help us share your achievements!</a:t>
            </a:r>
          </a:p>
          <a:p>
            <a:r>
              <a:rPr lang="en-GB" sz="2500" dirty="0">
                <a:latin typeface="Montserrat" panose="00000500000000000000" pitchFamily="2" charset="0"/>
              </a:rPr>
              <a:t>Is there anything you have done or learning as part of this unit that you would like us to shout about on our social media? </a:t>
            </a:r>
          </a:p>
          <a:p>
            <a:endParaRPr lang="en-US" sz="2500" dirty="0">
              <a:latin typeface="Montserrat" panose="00000500000000000000" pitchFamily="2" charset="0"/>
            </a:endParaRPr>
          </a:p>
          <a:p>
            <a:endParaRPr lang="en-US" sz="2500" dirty="0">
              <a:effectLst/>
              <a:latin typeface="Montserrat" panose="00000500000000000000" pitchFamily="2" charset="0"/>
            </a:endParaRPr>
          </a:p>
          <a:p>
            <a:endParaRPr lang="en-US" sz="2500" dirty="0">
              <a:latin typeface="Montserrat" panose="00000500000000000000" pitchFamily="2" charset="0"/>
            </a:endParaRPr>
          </a:p>
          <a:p>
            <a:endParaRPr lang="en-US" sz="2500" dirty="0">
              <a:effectLst/>
              <a:latin typeface="Montserrat" panose="00000500000000000000" pitchFamily="2" charset="0"/>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379536" y="758694"/>
            <a:ext cx="605646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 Activity B</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469646" y="1425003"/>
            <a:ext cx="3519523" cy="138533"/>
          </a:xfrm>
          <a:prstGeom prst="rect">
            <a:avLst/>
          </a:prstGeom>
          <a:noFill/>
          <a:ln>
            <a:noFill/>
          </a:ln>
        </p:spPr>
      </p:pic>
    </p:spTree>
    <p:extLst>
      <p:ext uri="{BB962C8B-B14F-4D97-AF65-F5344CB8AC3E}">
        <p14:creationId xmlns:p14="http://schemas.microsoft.com/office/powerpoint/2010/main" val="2885215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64920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58B9AB1F-B753-A912-4424-AA7ABC7BCD2D}"/>
              </a:ext>
            </a:extLst>
          </p:cNvPr>
          <p:cNvSpPr txBox="1"/>
          <p:nvPr/>
        </p:nvSpPr>
        <p:spPr>
          <a:xfrm>
            <a:off x="4379536" y="758694"/>
            <a:ext cx="7073022" cy="1477328"/>
          </a:xfrm>
          <a:prstGeom prst="rect">
            <a:avLst/>
          </a:prstGeom>
          <a:noFill/>
        </p:spPr>
        <p:txBody>
          <a:bodyPr wrap="square" rtlCol="0">
            <a:spAutoFit/>
          </a:bodyPr>
          <a:lstStyle/>
          <a:p>
            <a:r>
              <a:rPr lang="en-US" sz="3600" b="1" dirty="0">
                <a:solidFill>
                  <a:srgbClr val="313E53"/>
                </a:solidFill>
                <a:latin typeface="Playfair Display" panose="00000500000000000000" pitchFamily="2" charset="0"/>
              </a:rPr>
              <a:t>Class Discussion: Activity B</a:t>
            </a:r>
          </a:p>
          <a:p>
            <a:pPr algn="ctr"/>
            <a:endParaRPr lang="en-GB" sz="1800" b="0" i="0" u="sng" strike="noStrike" dirty="0">
              <a:solidFill>
                <a:srgbClr val="0000FF"/>
              </a:solidFill>
              <a:effectLst/>
              <a:highlight>
                <a:srgbClr val="FFFFFF"/>
              </a:highlight>
              <a:latin typeface="Aptos" panose="020B0004020202020204" pitchFamily="34" charset="0"/>
              <a:hlinkClick r:id="rId16"/>
            </a:endParaRPr>
          </a:p>
          <a:p>
            <a:pPr algn="ctr"/>
            <a:endParaRPr lang="en-GB" u="sng" dirty="0">
              <a:solidFill>
                <a:srgbClr val="0000FF"/>
              </a:solidFill>
              <a:highlight>
                <a:srgbClr val="FFFFFF"/>
              </a:highlight>
              <a:latin typeface="Aptos" panose="020B0004020202020204" pitchFamily="34" charset="0"/>
              <a:hlinkClick r:id="rId16"/>
            </a:endParaRPr>
          </a:p>
          <a:p>
            <a:pPr algn="ctr"/>
            <a:r>
              <a:rPr lang="en-US" sz="1800" dirty="0">
                <a:latin typeface="Montserrat" panose="00000500000000000000" pitchFamily="2" charset="0"/>
              </a:rPr>
              <a:t>Children’s </a:t>
            </a:r>
            <a:r>
              <a:rPr lang="en-US" sz="1800" dirty="0">
                <a:effectLst/>
                <a:latin typeface="Montserrat" panose="00000500000000000000" pitchFamily="2" charset="0"/>
              </a:rPr>
              <a:t>questions:  </a:t>
            </a:r>
            <a:r>
              <a:rPr lang="en-US" sz="1800" b="0" i="0" u="sng" strike="noStrike" dirty="0">
                <a:solidFill>
                  <a:srgbClr val="0000FF"/>
                </a:solidFill>
                <a:effectLst/>
                <a:highlight>
                  <a:srgbClr val="FFFFFF"/>
                </a:highlight>
                <a:latin typeface="Aptos" panose="020B0004020202020204" pitchFamily="34" charset="0"/>
                <a:hlinkClick r:id="rId16"/>
              </a:rPr>
              <a:t>Click here to access QR 2 or scan below</a:t>
            </a:r>
            <a:r>
              <a:rPr lang="en-GB" sz="1800" b="0" i="0" dirty="0">
                <a:solidFill>
                  <a:srgbClr val="000000"/>
                </a:solidFill>
                <a:effectLst/>
                <a:highlight>
                  <a:srgbClr val="FFFFFF"/>
                </a:highlight>
                <a:latin typeface="Aptos" panose="020B0004020202020204" pitchFamily="34" charset="0"/>
              </a:rPr>
              <a:t> </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7">
            <a:alphaModFix/>
          </a:blip>
          <a:stretch>
            <a:fillRect/>
          </a:stretch>
        </p:blipFill>
        <p:spPr>
          <a:xfrm>
            <a:off x="4469646" y="1425003"/>
            <a:ext cx="3519523" cy="138533"/>
          </a:xfrm>
          <a:prstGeom prst="rect">
            <a:avLst/>
          </a:prstGeom>
          <a:noFill/>
          <a:ln>
            <a:noFill/>
          </a:ln>
        </p:spPr>
      </p:pic>
      <p:pic>
        <p:nvPicPr>
          <p:cNvPr id="11" name="Picture 10">
            <a:extLst>
              <a:ext uri="{FF2B5EF4-FFF2-40B4-BE49-F238E27FC236}">
                <a16:creationId xmlns:a16="http://schemas.microsoft.com/office/drawing/2014/main" id="{531E41D3-E889-B2EA-B732-9035EA615BB8}"/>
              </a:ext>
            </a:extLst>
          </p:cNvPr>
          <p:cNvPicPr>
            <a:picLocks noChangeAspect="1"/>
          </p:cNvPicPr>
          <p:nvPr/>
        </p:nvPicPr>
        <p:blipFill>
          <a:blip r:embed="rId18"/>
          <a:stretch>
            <a:fillRect/>
          </a:stretch>
        </p:blipFill>
        <p:spPr>
          <a:xfrm>
            <a:off x="6162388" y="2445744"/>
            <a:ext cx="3653562" cy="3653562"/>
          </a:xfrm>
          <a:prstGeom prst="rect">
            <a:avLst/>
          </a:prstGeom>
        </p:spPr>
      </p:pic>
    </p:spTree>
    <p:extLst>
      <p:ext uri="{BB962C8B-B14F-4D97-AF65-F5344CB8AC3E}">
        <p14:creationId xmlns:p14="http://schemas.microsoft.com/office/powerpoint/2010/main" val="645953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649204"/>
            <a:ext cx="7838321" cy="66826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58B9AB1F-B753-A912-4424-AA7ABC7BCD2D}"/>
              </a:ext>
            </a:extLst>
          </p:cNvPr>
          <p:cNvSpPr txBox="1"/>
          <p:nvPr/>
        </p:nvSpPr>
        <p:spPr>
          <a:xfrm>
            <a:off x="4379535" y="758694"/>
            <a:ext cx="7321927" cy="1508105"/>
          </a:xfrm>
          <a:prstGeom prst="rect">
            <a:avLst/>
          </a:prstGeom>
          <a:noFill/>
        </p:spPr>
        <p:txBody>
          <a:bodyPr wrap="square" rtlCol="0">
            <a:spAutoFit/>
          </a:bodyPr>
          <a:lstStyle/>
          <a:p>
            <a:r>
              <a:rPr lang="en-US" sz="3600" b="1" dirty="0">
                <a:solidFill>
                  <a:srgbClr val="313E53"/>
                </a:solidFill>
                <a:latin typeface="Playfair Display" panose="00000500000000000000" pitchFamily="2" charset="0"/>
              </a:rPr>
              <a:t>Class Discussion: Activity B</a:t>
            </a:r>
          </a:p>
          <a:p>
            <a:endParaRPr lang="en-US" sz="3600" b="1" dirty="0">
              <a:solidFill>
                <a:srgbClr val="313E53"/>
              </a:solidFill>
              <a:latin typeface="Playfair Display" panose="00000500000000000000" pitchFamily="2" charset="0"/>
            </a:endParaRPr>
          </a:p>
          <a:p>
            <a:r>
              <a:rPr lang="en-US" sz="2000" dirty="0">
                <a:latin typeface="Montserrat" panose="00000500000000000000" pitchFamily="2" charset="0"/>
              </a:rPr>
              <a:t>Teacher’s</a:t>
            </a:r>
            <a:r>
              <a:rPr lang="en-US" sz="2000" dirty="0">
                <a:effectLst/>
                <a:latin typeface="Montserrat" panose="00000500000000000000" pitchFamily="2" charset="0"/>
              </a:rPr>
              <a:t> questions: </a:t>
            </a:r>
            <a:r>
              <a:rPr lang="en-US" sz="1800" b="0" i="0" u="sng" strike="noStrike" dirty="0">
                <a:solidFill>
                  <a:srgbClr val="0000FF"/>
                </a:solidFill>
                <a:effectLst/>
                <a:highlight>
                  <a:srgbClr val="FFFFFF"/>
                </a:highlight>
                <a:latin typeface="Aptos" panose="020B0004020202020204" pitchFamily="34" charset="0"/>
                <a:hlinkClick r:id="rId16"/>
              </a:rPr>
              <a:t>Click here to access QR 3 or scan below</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7">
            <a:alphaModFix/>
          </a:blip>
          <a:stretch>
            <a:fillRect/>
          </a:stretch>
        </p:blipFill>
        <p:spPr>
          <a:xfrm>
            <a:off x="4469646" y="1425003"/>
            <a:ext cx="3519523" cy="138533"/>
          </a:xfrm>
          <a:prstGeom prst="rect">
            <a:avLst/>
          </a:prstGeom>
          <a:noFill/>
          <a:ln>
            <a:noFill/>
          </a:ln>
        </p:spPr>
      </p:pic>
      <p:pic>
        <p:nvPicPr>
          <p:cNvPr id="10" name="Picture 9">
            <a:extLst>
              <a:ext uri="{FF2B5EF4-FFF2-40B4-BE49-F238E27FC236}">
                <a16:creationId xmlns:a16="http://schemas.microsoft.com/office/drawing/2014/main" id="{0EB7DDEA-21B8-CED4-8C61-B2E325ECB1CB}"/>
              </a:ext>
            </a:extLst>
          </p:cNvPr>
          <p:cNvPicPr>
            <a:picLocks noChangeAspect="1"/>
          </p:cNvPicPr>
          <p:nvPr/>
        </p:nvPicPr>
        <p:blipFill>
          <a:blip r:embed="rId18"/>
          <a:stretch>
            <a:fillRect/>
          </a:stretch>
        </p:blipFill>
        <p:spPr>
          <a:xfrm>
            <a:off x="6218758" y="2443965"/>
            <a:ext cx="3643479" cy="3617455"/>
          </a:xfrm>
          <a:prstGeom prst="rect">
            <a:avLst/>
          </a:prstGeom>
        </p:spPr>
      </p:pic>
    </p:spTree>
    <p:extLst>
      <p:ext uri="{BB962C8B-B14F-4D97-AF65-F5344CB8AC3E}">
        <p14:creationId xmlns:p14="http://schemas.microsoft.com/office/powerpoint/2010/main" val="1671809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6B83B77E-3437-DC7E-41C0-7E16F4255FD8}"/>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CA996614-7306-A892-CFB4-D1D6F755131A}"/>
              </a:ext>
            </a:extLst>
          </p:cNvPr>
          <p:cNvSpPr/>
          <p:nvPr/>
        </p:nvSpPr>
        <p:spPr>
          <a:xfrm rot="506152">
            <a:off x="8365995" y="2496907"/>
            <a:ext cx="3347173" cy="3966563"/>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67F8557-313A-4DD7-8BB3-D4371BBF4582}"/>
              </a:ext>
            </a:extLst>
          </p:cNvPr>
          <p:cNvSpPr txBox="1"/>
          <p:nvPr/>
        </p:nvSpPr>
        <p:spPr>
          <a:xfrm>
            <a:off x="4070455" y="2024433"/>
            <a:ext cx="6224165"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r>
              <a:rPr lang="en-GB" sz="2500" dirty="0">
                <a:solidFill>
                  <a:schemeClr val="dk1"/>
                </a:solidFill>
                <a:latin typeface="Montserrat" panose="00000500000000000000" pitchFamily="2" charset="0"/>
                <a:ea typeface="Montserrat Medium"/>
                <a:cs typeface="Montserrat Medium"/>
                <a:sym typeface="Montserrat Medium"/>
              </a:rPr>
              <a:t> Everybody’s Welcome</a:t>
            </a:r>
          </a:p>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t>
            </a:r>
            <a:r>
              <a:rPr lang="en-GB" sz="2500" dirty="0">
                <a:latin typeface="Montserrat" panose="00000500000000000000" pitchFamily="2" charset="0"/>
                <a:ea typeface="Montserrat Medium"/>
                <a:cs typeface="Montserrat Medium"/>
                <a:sym typeface="Montserrat Medium"/>
              </a:rPr>
              <a:t>Patricia Hegarty</a:t>
            </a:r>
          </a:p>
          <a:p>
            <a:pPr>
              <a:lnSpc>
                <a:spcPct val="115000"/>
              </a:lnSpc>
            </a:pPr>
            <a:r>
              <a:rPr lang="en-GB" sz="2500" dirty="0">
                <a:solidFill>
                  <a:srgbClr val="EE9A2B"/>
                </a:solidFill>
                <a:latin typeface="Playfair Display" panose="00000500000000000000" pitchFamily="2" charset="0"/>
                <a:ea typeface="Montserrat Medium"/>
                <a:cs typeface="Montserrat Medium"/>
                <a:sym typeface="Montserrat Medium"/>
              </a:rPr>
              <a:t>Illustrator: </a:t>
            </a:r>
            <a:r>
              <a:rPr lang="en-GB" sz="2500" dirty="0">
                <a:latin typeface="Montserrat" panose="00000500000000000000" pitchFamily="2" charset="0"/>
                <a:ea typeface="Montserrat Medium"/>
                <a:cs typeface="Montserrat Medium"/>
                <a:sym typeface="Montserrat Medium"/>
              </a:rPr>
              <a:t>Greg Abbott</a:t>
            </a:r>
          </a:p>
          <a:p>
            <a:pPr>
              <a:lnSpc>
                <a:spcPct val="115000"/>
              </a:lnSpc>
            </a:pPr>
            <a:endParaRPr lang="en-GB" sz="2500" dirty="0">
              <a:solidFill>
                <a:schemeClr val="dk1"/>
              </a:solidFill>
              <a:latin typeface="Playfair Display" panose="00000500000000000000" pitchFamily="2" charset="0"/>
              <a:ea typeface="Montserrat Medium"/>
              <a:cs typeface="Montserrat Medium"/>
              <a:sym typeface="Montserrat Medium"/>
            </a:endParaRPr>
          </a:p>
        </p:txBody>
      </p:sp>
      <p:sp>
        <p:nvSpPr>
          <p:cNvPr id="14" name="Freeform 5">
            <a:extLst>
              <a:ext uri="{FF2B5EF4-FFF2-40B4-BE49-F238E27FC236}">
                <a16:creationId xmlns:a16="http://schemas.microsoft.com/office/drawing/2014/main" id="{2CED58E5-514F-F601-E289-43F7BCCF7371}"/>
              </a:ext>
            </a:extLst>
          </p:cNvPr>
          <p:cNvSpPr/>
          <p:nvPr/>
        </p:nvSpPr>
        <p:spPr>
          <a:xfrm rot="11391965">
            <a:off x="9492909" y="2334986"/>
            <a:ext cx="1628364" cy="444638"/>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5">
            <a:extLst>
              <a:ext uri="{FF2B5EF4-FFF2-40B4-BE49-F238E27FC236}">
                <a16:creationId xmlns:a16="http://schemas.microsoft.com/office/drawing/2014/main" id="{F9E28E6B-3DBF-E6BF-DD81-CF1A462D9CC4}"/>
              </a:ext>
            </a:extLst>
          </p:cNvPr>
          <p:cNvSpPr txBox="1"/>
          <p:nvPr/>
        </p:nvSpPr>
        <p:spPr>
          <a:xfrm>
            <a:off x="4091340" y="1179828"/>
            <a:ext cx="2255746"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Our Book</a:t>
            </a:r>
            <a:endParaRPr lang="en-GB" sz="3600" b="1" dirty="0">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1889BE0A-8A44-8EC9-04B1-271D5EFE85AC}"/>
              </a:ext>
            </a:extLst>
          </p:cNvPr>
          <p:cNvPicPr preferRelativeResize="0"/>
          <p:nvPr/>
        </p:nvPicPr>
        <p:blipFill>
          <a:blip r:embed="rId9">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700230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pic>
        <p:nvPicPr>
          <p:cNvPr id="9" name="Picture 8" descr="A book cover of a book&#10;&#10;AI-generated content may be incorrect.">
            <a:extLst>
              <a:ext uri="{FF2B5EF4-FFF2-40B4-BE49-F238E27FC236}">
                <a16:creationId xmlns:a16="http://schemas.microsoft.com/office/drawing/2014/main" id="{D28825AD-619F-672E-D738-4CAFBCC87A6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09070">
            <a:off x="8537778" y="3040477"/>
            <a:ext cx="3003605" cy="2604345"/>
          </a:xfrm>
          <a:prstGeom prst="rect">
            <a:avLst/>
          </a:prstGeom>
        </p:spPr>
      </p:pic>
    </p:spTree>
    <p:extLst>
      <p:ext uri="{BB962C8B-B14F-4D97-AF65-F5344CB8AC3E}">
        <p14:creationId xmlns:p14="http://schemas.microsoft.com/office/powerpoint/2010/main" val="1412962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6541864"/>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292388" y="361004"/>
            <a:ext cx="7602961" cy="6772767"/>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497296" y="1467392"/>
            <a:ext cx="7272100"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US" sz="2500" dirty="0">
                <a:solidFill>
                  <a:srgbClr val="313E53"/>
                </a:solidFill>
                <a:latin typeface="Montserrat" panose="00000500000000000000" pitchFamily="2" charset="0"/>
                <a:ea typeface="Montserrat Medium"/>
                <a:cs typeface="Montserrat Medium"/>
                <a:sym typeface="Montserrat Medium"/>
              </a:rPr>
              <a:t>L</a:t>
            </a:r>
            <a:r>
              <a:rPr lang="en-GB" sz="2500" dirty="0" err="1">
                <a:solidFill>
                  <a:srgbClr val="313E53"/>
                </a:solidFill>
                <a:latin typeface="Montserrat" panose="00000500000000000000" pitchFamily="2" charset="0"/>
                <a:ea typeface="Montserrat Medium"/>
                <a:cs typeface="Montserrat Medium"/>
                <a:sym typeface="Montserrat Medium"/>
              </a:rPr>
              <a:t>et’s</a:t>
            </a:r>
            <a:r>
              <a:rPr lang="en-GB" sz="2500" dirty="0">
                <a:solidFill>
                  <a:srgbClr val="313E53"/>
                </a:solidFill>
                <a:latin typeface="Montserrat" panose="00000500000000000000" pitchFamily="2" charset="0"/>
                <a:ea typeface="Montserrat Medium"/>
                <a:cs typeface="Montserrat Medium"/>
                <a:sym typeface="Montserrat Medium"/>
              </a:rPr>
              <a:t> get ready for our lesson with an activity to settle our emotions…</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Close your eyes and take a deep breath</a:t>
            </a:r>
          </a:p>
        </p:txBody>
      </p:sp>
      <p:sp>
        <p:nvSpPr>
          <p:cNvPr id="15" name="TextBox 14">
            <a:extLst>
              <a:ext uri="{FF2B5EF4-FFF2-40B4-BE49-F238E27FC236}">
                <a16:creationId xmlns:a16="http://schemas.microsoft.com/office/drawing/2014/main" id="{9668C335-D958-351C-EC2E-D5487C6B9736}"/>
              </a:ext>
            </a:extLst>
          </p:cNvPr>
          <p:cNvSpPr txBox="1"/>
          <p:nvPr/>
        </p:nvSpPr>
        <p:spPr>
          <a:xfrm>
            <a:off x="4491803" y="498542"/>
            <a:ext cx="3738524"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W</a:t>
            </a:r>
            <a:r>
              <a:rPr lang="en-GB" sz="3600" b="1" dirty="0">
                <a:solidFill>
                  <a:srgbClr val="313E53"/>
                </a:solidFill>
                <a:latin typeface="Playfair Display" panose="00000500000000000000" pitchFamily="2" charset="0"/>
              </a:rPr>
              <a:t>e Are All Trees</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82498" y="1188531"/>
            <a:ext cx="3519523" cy="110296"/>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ettle</a:t>
            </a:r>
            <a:endParaRPr sz="2400" i="1" dirty="0">
              <a:solidFill>
                <a:schemeClr val="dk1"/>
              </a:solidFill>
              <a:latin typeface="Playfair Display" panose="00000500000000000000" pitchFamily="2" charset="0"/>
              <a:ea typeface="Montserrat Medium"/>
              <a:cs typeface="Montserrat Medium"/>
              <a:sym typeface="Montserrat Medium"/>
            </a:endParaRPr>
          </a:p>
        </p:txBody>
      </p:sp>
      <p:pic>
        <p:nvPicPr>
          <p:cNvPr id="8" name="Picture 7">
            <a:extLst>
              <a:ext uri="{FF2B5EF4-FFF2-40B4-BE49-F238E27FC236}">
                <a16:creationId xmlns:a16="http://schemas.microsoft.com/office/drawing/2014/main" id="{A66D626A-99F8-3F43-09BC-2F4B33B545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49594" y="4891537"/>
            <a:ext cx="1097729" cy="1465749"/>
          </a:xfrm>
          <a:prstGeom prst="rect">
            <a:avLst/>
          </a:prstGeom>
        </p:spPr>
      </p:pic>
      <p:sp>
        <p:nvSpPr>
          <p:cNvPr id="13" name="Freeform 2">
            <a:extLst>
              <a:ext uri="{FF2B5EF4-FFF2-40B4-BE49-F238E27FC236}">
                <a16:creationId xmlns:a16="http://schemas.microsoft.com/office/drawing/2014/main" id="{1A97F914-CF44-45E0-B904-F62FAD0E26B7}"/>
              </a:ext>
            </a:extLst>
          </p:cNvPr>
          <p:cNvSpPr/>
          <p:nvPr/>
        </p:nvSpPr>
        <p:spPr>
          <a:xfrm>
            <a:off x="8694058" y="3415090"/>
            <a:ext cx="2962744" cy="3080576"/>
          </a:xfrm>
          <a:custGeom>
            <a:avLst/>
            <a:gdLst/>
            <a:ahLst/>
            <a:cxnLst/>
            <a:rect l="l" t="t" r="r" b="b"/>
            <a:pathLst>
              <a:path w="2073339" h="2424958">
                <a:moveTo>
                  <a:pt x="0" y="0"/>
                </a:moveTo>
                <a:lnTo>
                  <a:pt x="2073339" y="0"/>
                </a:lnTo>
                <a:lnTo>
                  <a:pt x="2073339" y="2424958"/>
                </a:lnTo>
                <a:lnTo>
                  <a:pt x="0" y="2424958"/>
                </a:lnTo>
                <a:lnTo>
                  <a:pt x="0" y="0"/>
                </a:lnTo>
                <a:close/>
              </a:path>
            </a:pathLst>
          </a:custGeom>
          <a:blipFill>
            <a:blip r:embed="rId18"/>
            <a:stretch>
              <a:fillRect/>
            </a:stretch>
          </a:blipFill>
        </p:spPr>
        <p:txBody>
          <a:bodyPr/>
          <a:lstStyle/>
          <a:p>
            <a:endParaRPr lang="en-GB"/>
          </a:p>
        </p:txBody>
      </p:sp>
    </p:spTree>
    <p:extLst>
      <p:ext uri="{BB962C8B-B14F-4D97-AF65-F5344CB8AC3E}">
        <p14:creationId xmlns:p14="http://schemas.microsoft.com/office/powerpoint/2010/main" val="4020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8738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a:solidFill>
                  <a:schemeClr val="dk1"/>
                </a:solidFill>
                <a:latin typeface="Playfair Display" panose="00000500000000000000" pitchFamily="2" charset="0"/>
                <a:ea typeface="Montserrat Medium"/>
                <a:cs typeface="Montserrat Medium"/>
                <a:sym typeface="Montserrat Medium"/>
              </a:rPr>
              <a:t>raining</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21;p15">
            <a:extLst>
              <a:ext uri="{FF2B5EF4-FFF2-40B4-BE49-F238E27FC236}">
                <a16:creationId xmlns:a16="http://schemas.microsoft.com/office/drawing/2014/main" id="{1286208D-20B1-57B8-4880-2750B213B54A}"/>
              </a:ext>
            </a:extLst>
          </p:cNvPr>
          <p:cNvSpPr txBox="1"/>
          <p:nvPr/>
        </p:nvSpPr>
        <p:spPr>
          <a:xfrm>
            <a:off x="4644712" y="1693383"/>
            <a:ext cx="6997929" cy="1960122"/>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the animals feeling on page 2? </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313E53"/>
                </a:solidFill>
                <a:latin typeface="Montserrat" panose="00000500000000000000" pitchFamily="2" charset="0"/>
                <a:ea typeface="Montserrat Medium"/>
                <a:cs typeface="Montserrat Medium"/>
                <a:sym typeface="Montserrat Medium"/>
              </a:rPr>
              <a:t>How do you know? </a:t>
            </a:r>
          </a:p>
        </p:txBody>
      </p:sp>
      <p:sp>
        <p:nvSpPr>
          <p:cNvPr id="10" name="TextBox 9">
            <a:extLst>
              <a:ext uri="{FF2B5EF4-FFF2-40B4-BE49-F238E27FC236}">
                <a16:creationId xmlns:a16="http://schemas.microsoft.com/office/drawing/2014/main" id="{622B1552-EB5A-9739-5DC0-4EB4C6225F47}"/>
              </a:ext>
            </a:extLst>
          </p:cNvPr>
          <p:cNvSpPr txBox="1"/>
          <p:nvPr/>
        </p:nvSpPr>
        <p:spPr>
          <a:xfrm>
            <a:off x="4611927" y="672185"/>
            <a:ext cx="4926349"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Emotional Vocabulary</a:t>
            </a:r>
            <a:endParaRPr lang="en-GB" sz="3600" b="1" dirty="0">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22475" y="4517264"/>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Tree>
    <p:extLst>
      <p:ext uri="{BB962C8B-B14F-4D97-AF65-F5344CB8AC3E}">
        <p14:creationId xmlns:p14="http://schemas.microsoft.com/office/powerpoint/2010/main" val="3424430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bjective</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5141905" y="1354830"/>
            <a:ext cx="6334230"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kern="100" dirty="0">
                <a:effectLst/>
                <a:latin typeface="Montserrat" panose="00000500000000000000" pitchFamily="2" charset="0"/>
                <a:ea typeface="Aptos" panose="020B0004020202020204" pitchFamily="34" charset="0"/>
                <a:cs typeface="Times New Roman" panose="02020603050405020304" pitchFamily="18" charset="0"/>
              </a:rPr>
              <a:t>I can explain how I welcome new people into my classroom.</a:t>
            </a: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Rectangle 11">
            <a:extLst>
              <a:ext uri="{FF2B5EF4-FFF2-40B4-BE49-F238E27FC236}">
                <a16:creationId xmlns:a16="http://schemas.microsoft.com/office/drawing/2014/main" id="{82A7E93B-A767-714F-FDF7-E50185E617D5}"/>
              </a:ext>
            </a:extLst>
          </p:cNvPr>
          <p:cNvSpPr/>
          <p:nvPr/>
        </p:nvSpPr>
        <p:spPr>
          <a:xfrm rot="760639">
            <a:off x="8502755" y="2973934"/>
            <a:ext cx="3180771" cy="3517629"/>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3">
            <a:extLst>
              <a:ext uri="{FF2B5EF4-FFF2-40B4-BE49-F238E27FC236}">
                <a16:creationId xmlns:a16="http://schemas.microsoft.com/office/drawing/2014/main" id="{99E9D9DB-1B89-2CE5-C9B6-DB60C28DEA8C}"/>
              </a:ext>
            </a:extLst>
          </p:cNvPr>
          <p:cNvSpPr/>
          <p:nvPr/>
        </p:nvSpPr>
        <p:spPr>
          <a:xfrm rot="285236">
            <a:off x="9720355" y="2814726"/>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pic>
        <p:nvPicPr>
          <p:cNvPr id="5" name="Picture 4" descr="A book cover of a book&#10;&#10;AI-generated content may be incorrect.">
            <a:extLst>
              <a:ext uri="{FF2B5EF4-FFF2-40B4-BE49-F238E27FC236}">
                <a16:creationId xmlns:a16="http://schemas.microsoft.com/office/drawing/2014/main" id="{55554DC0-D712-7588-B4FB-0A0B2032F5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797110">
            <a:off x="8698023" y="3493225"/>
            <a:ext cx="2822563" cy="2447368"/>
          </a:xfrm>
          <a:prstGeom prst="rect">
            <a:avLst/>
          </a:prstGeom>
        </p:spPr>
      </p:pic>
    </p:spTree>
    <p:extLst>
      <p:ext uri="{BB962C8B-B14F-4D97-AF65-F5344CB8AC3E}">
        <p14:creationId xmlns:p14="http://schemas.microsoft.com/office/powerpoint/2010/main" val="364621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3404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325730" y="1594527"/>
            <a:ext cx="7684365" cy="5054591"/>
          </a:xfrm>
          <a:prstGeom prst="rect">
            <a:avLst/>
          </a:prstGeom>
          <a:noFill/>
          <a:ln>
            <a:noFill/>
          </a:ln>
        </p:spPr>
        <p:txBody>
          <a:bodyPr spcFirstLastPara="1" wrap="square" lIns="91425" tIns="91425" rIns="91425" bIns="91425" anchor="t" anchorCtr="0">
            <a:noAutofit/>
          </a:bodyPr>
          <a:lstStyle/>
          <a:p>
            <a:pPr>
              <a:lnSpc>
                <a:spcPct val="150000"/>
              </a:lnSpc>
              <a:defRPr/>
            </a:pPr>
            <a:r>
              <a:rPr lang="en-GB" sz="1600" b="1" dirty="0">
                <a:solidFill>
                  <a:srgbClr val="000000"/>
                </a:solidFill>
                <a:latin typeface="Montserrat"/>
              </a:rPr>
              <a:t>Vocabulary: </a:t>
            </a:r>
          </a:p>
          <a:p>
            <a:pPr>
              <a:lnSpc>
                <a:spcPct val="150000"/>
              </a:lnSpc>
              <a:defRPr/>
            </a:pPr>
            <a:r>
              <a:rPr lang="en-US" dirty="0">
                <a:solidFill>
                  <a:srgbClr val="000000"/>
                </a:solidFill>
                <a:latin typeface="Montserrat"/>
              </a:rPr>
              <a:t>What does ‘sorry tale of woe’ mean? (page 2)</a:t>
            </a:r>
            <a:endParaRPr lang="en-US" sz="1600" dirty="0">
              <a:solidFill>
                <a:srgbClr val="000000"/>
              </a:solidFill>
              <a:latin typeface="Montserrat"/>
            </a:endParaRPr>
          </a:p>
          <a:p>
            <a:pPr marL="0" marR="0" lvl="0" indent="0" algn="l" defTabSz="914400">
              <a:lnSpc>
                <a:spcPct val="150000"/>
              </a:lnSpc>
              <a:spcBef>
                <a:spcPts val="0"/>
              </a:spcBef>
              <a:spcAft>
                <a:spcPts val="0"/>
              </a:spcAft>
              <a:buNone/>
              <a:tabLst/>
              <a:defRPr/>
            </a:pPr>
            <a:r>
              <a:rPr kumimoji="0" lang="en-GB" sz="1600" b="1" i="0" u="none" strike="noStrike" kern="1200" cap="none" spc="0" normalizeH="0" baseline="0" noProof="0" dirty="0">
                <a:ln>
                  <a:noFill/>
                </a:ln>
                <a:solidFill>
                  <a:srgbClr val="000000"/>
                </a:solidFill>
                <a:effectLst/>
                <a:uLnTx/>
                <a:uFillTx/>
                <a:latin typeface="Montserrat"/>
              </a:rPr>
              <a:t>Retrieval: </a:t>
            </a:r>
            <a:endParaRPr lang="en-GB" sz="1600" dirty="0"/>
          </a:p>
          <a:p>
            <a:pPr fontAlgn="base">
              <a:lnSpc>
                <a:spcPct val="150000"/>
              </a:lnSpc>
              <a:defRPr/>
            </a:pPr>
            <a:r>
              <a:rPr lang="en-GB" b="0" i="0" u="none" strike="noStrike" kern="1200" cap="none" spc="0" normalizeH="0" baseline="0" noProof="0" dirty="0">
                <a:ln>
                  <a:noFill/>
                </a:ln>
                <a:solidFill>
                  <a:srgbClr val="000000"/>
                </a:solidFill>
                <a:effectLst/>
                <a:uLnTx/>
                <a:uFillTx/>
                <a:latin typeface="Montserrat"/>
              </a:rPr>
              <a:t>Can you think of an example</a:t>
            </a:r>
            <a:r>
              <a:rPr lang="en-GB" b="0" i="0" u="none" strike="noStrike" kern="1200" cap="none" spc="0" normalizeH="0" noProof="0" dirty="0">
                <a:ln>
                  <a:noFill/>
                </a:ln>
                <a:solidFill>
                  <a:srgbClr val="000000"/>
                </a:solidFill>
                <a:effectLst/>
                <a:uLnTx/>
                <a:uFillTx/>
                <a:latin typeface="Montserrat"/>
              </a:rPr>
              <a:t> of why the animals are looking for a new place to live? </a:t>
            </a:r>
            <a:endParaRPr lang="en-GB" sz="1600" b="0" i="0" u="none" strike="noStrike" kern="1200" cap="none" spc="0" normalizeH="0" baseline="0" noProof="0" dirty="0">
              <a:ln>
                <a:noFill/>
              </a:ln>
              <a:solidFill>
                <a:srgbClr val="000000"/>
              </a:solidFill>
              <a:effectLst/>
              <a:uLnTx/>
              <a:uFillTx/>
              <a:latin typeface="Montserrat"/>
            </a:endParaRP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Montserrat"/>
              </a:rPr>
              <a:t>Inference: </a:t>
            </a:r>
            <a:endParaRPr lang="en-GB" sz="1600" b="1" i="0" u="none" strike="noStrike" kern="1200" cap="none" spc="0" normalizeH="0" baseline="0" noProof="0" dirty="0">
              <a:ln>
                <a:noFill/>
              </a:ln>
              <a:solidFill>
                <a:srgbClr val="000000"/>
              </a:solidFill>
              <a:effectLst/>
              <a:uLnTx/>
              <a:uFillTx/>
              <a:latin typeface="Montserrat"/>
            </a:endParaRPr>
          </a:p>
          <a:p>
            <a:pPr>
              <a:lnSpc>
                <a:spcPct val="150000"/>
              </a:lnSpc>
              <a:defRPr/>
            </a:pPr>
            <a:r>
              <a:rPr lang="en-GB" dirty="0">
                <a:solidFill>
                  <a:prstClr val="black"/>
                </a:solidFill>
                <a:latin typeface="Montserrat"/>
              </a:rPr>
              <a:t>How does Mouse welcome other animals?</a:t>
            </a:r>
          </a:p>
          <a:p>
            <a:pPr>
              <a:lnSpc>
                <a:spcPct val="150000"/>
              </a:lnSpc>
              <a:defRPr/>
            </a:pPr>
            <a:r>
              <a:rPr lang="en-GB" dirty="0">
                <a:solidFill>
                  <a:prstClr val="black"/>
                </a:solidFill>
                <a:latin typeface="Montserrat"/>
              </a:rPr>
              <a:t>Why do you think Mouse is glad that an animal like Bear has come along? (p9). How do you think Bear feels after he is welcomed by Mouse? </a:t>
            </a:r>
          </a:p>
          <a:p>
            <a:pPr>
              <a:lnSpc>
                <a:spcPct val="150000"/>
              </a:lnSpc>
              <a:defRPr/>
            </a:pPr>
            <a:r>
              <a:rPr lang="en-GB" dirty="0">
                <a:solidFill>
                  <a:prstClr val="black"/>
                </a:solidFill>
                <a:latin typeface="Montserrat"/>
              </a:rPr>
              <a:t>Do you think the animals all feel welcomed in their new home, by the end of the story? </a:t>
            </a:r>
          </a:p>
        </p:txBody>
      </p:sp>
      <p:sp>
        <p:nvSpPr>
          <p:cNvPr id="8" name="TextBox 7">
            <a:extLst>
              <a:ext uri="{FF2B5EF4-FFF2-40B4-BE49-F238E27FC236}">
                <a16:creationId xmlns:a16="http://schemas.microsoft.com/office/drawing/2014/main" id="{58B9AB1F-B753-A912-4424-AA7ABC7BCD2D}"/>
              </a:ext>
            </a:extLst>
          </p:cNvPr>
          <p:cNvSpPr txBox="1"/>
          <p:nvPr/>
        </p:nvSpPr>
        <p:spPr>
          <a:xfrm>
            <a:off x="4088535" y="602782"/>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183371" y="1304009"/>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6308CEE2-0777-58CC-0CE3-0FEBE43DA0C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5500" y="479143"/>
            <a:ext cx="2578395" cy="1822811"/>
          </a:xfrm>
          <a:prstGeom prst="rect">
            <a:avLst/>
          </a:prstGeom>
        </p:spPr>
      </p:pic>
    </p:spTree>
    <p:extLst>
      <p:ext uri="{BB962C8B-B14F-4D97-AF65-F5344CB8AC3E}">
        <p14:creationId xmlns:p14="http://schemas.microsoft.com/office/powerpoint/2010/main" val="2842927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fade">
                                      <p:cBhvr>
                                        <p:cTn id="17" dur="500"/>
                                        <p:tgtEl>
                                          <p:spTgt spid="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xEl>
                                              <p:pRg st="3" end="3"/>
                                            </p:txEl>
                                          </p:spTgt>
                                        </p:tgtEl>
                                        <p:attrNameLst>
                                          <p:attrName>style.visibility</p:attrName>
                                        </p:attrNameLst>
                                      </p:cBhvr>
                                      <p:to>
                                        <p:strVal val="visible"/>
                                      </p:to>
                                    </p:set>
                                    <p:animEffect transition="in" filter="fade">
                                      <p:cBhvr>
                                        <p:cTn id="22" dur="500"/>
                                        <p:tgtEl>
                                          <p:spTgt spid="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fade">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5" end="5"/>
                                            </p:txEl>
                                          </p:spTgt>
                                        </p:tgtEl>
                                        <p:attrNameLst>
                                          <p:attrName>style.visibility</p:attrName>
                                        </p:attrNameLst>
                                      </p:cBhvr>
                                      <p:to>
                                        <p:strVal val="visible"/>
                                      </p:to>
                                    </p:set>
                                    <p:animEffect transition="in" filter="fade">
                                      <p:cBhvr>
                                        <p:cTn id="32" dur="500"/>
                                        <p:tgtEl>
                                          <p:spTgt spid="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xEl>
                                              <p:pRg st="6" end="6"/>
                                            </p:txEl>
                                          </p:spTgt>
                                        </p:tgtEl>
                                        <p:attrNameLst>
                                          <p:attrName>style.visibility</p:attrName>
                                        </p:attrNameLst>
                                      </p:cBhvr>
                                      <p:to>
                                        <p:strVal val="visible"/>
                                      </p:to>
                                    </p:set>
                                    <p:animEffect transition="in" filter="fade">
                                      <p:cBhvr>
                                        <p:cTn id="37" dur="500"/>
                                        <p:tgtEl>
                                          <p:spTgt spid="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3">
                                            <p:txEl>
                                              <p:pRg st="7" end="7"/>
                                            </p:txEl>
                                          </p:spTgt>
                                        </p:tgtEl>
                                        <p:attrNameLst>
                                          <p:attrName>style.visibility</p:attrName>
                                        </p:attrNameLst>
                                      </p:cBhvr>
                                      <p:to>
                                        <p:strVal val="visible"/>
                                      </p:to>
                                    </p:set>
                                    <p:animEffect transition="in" filter="fade">
                                      <p:cBhvr>
                                        <p:cTn id="42" dur="500"/>
                                        <p:tgtEl>
                                          <p:spTgt spid="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4807098"/>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dirty="0" err="1">
                <a:solidFill>
                  <a:schemeClr val="dk1"/>
                </a:solidFill>
                <a:latin typeface="Playfair Display" panose="00000500000000000000" pitchFamily="2" charset="0"/>
                <a:ea typeface="Montserrat Medium"/>
                <a:cs typeface="Montserrat Medium"/>
                <a:sym typeface="Montserrat Medium"/>
              </a:rPr>
              <a:t>ou</a:t>
            </a:r>
            <a:endParaRPr sz="2400" i="1" dirty="0">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211698" y="1857054"/>
            <a:ext cx="7073022"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US" sz="2500" i="1" dirty="0">
                <a:solidFill>
                  <a:schemeClr val="dk1"/>
                </a:solidFill>
                <a:latin typeface="Montserrat" panose="00000500000000000000" pitchFamily="2" charset="0"/>
                <a:ea typeface="Montserrat Medium"/>
                <a:cs typeface="Montserrat Medium"/>
                <a:sym typeface="Montserrat Medium"/>
              </a:rPr>
              <a:t>What do you think…</a:t>
            </a:r>
          </a:p>
          <a:p>
            <a:pPr lvl="0">
              <a:lnSpc>
                <a:spcPct val="107000"/>
              </a:lnSpc>
              <a:spcAft>
                <a:spcPts val="800"/>
              </a:spcAft>
            </a:pPr>
            <a:endParaRPr lang="en-US" sz="2500" dirty="0">
              <a:solidFill>
                <a:schemeClr val="dk1"/>
              </a:solidFill>
              <a:latin typeface="Montserrat" panose="00000500000000000000" pitchFamily="2" charset="0"/>
              <a:ea typeface="Montserrat Medium"/>
              <a:cs typeface="Montserrat Medium"/>
              <a:sym typeface="Montserrat Medium"/>
            </a:endParaRPr>
          </a:p>
          <a:p>
            <a:pPr lvl="0">
              <a:lnSpc>
                <a:spcPct val="107000"/>
              </a:lnSpc>
              <a:spcAft>
                <a:spcPts val="800"/>
              </a:spcAft>
            </a:pPr>
            <a:r>
              <a:rPr lang="en-US" sz="2500" dirty="0">
                <a:solidFill>
                  <a:schemeClr val="dk1"/>
                </a:solidFill>
                <a:latin typeface="Montserrat" panose="00000500000000000000" pitchFamily="2" charset="0"/>
                <a:ea typeface="Montserrat Medium"/>
                <a:cs typeface="Montserrat Medium"/>
                <a:sym typeface="Montserrat Medium"/>
              </a:rPr>
              <a:t>Why is it important to help each other in our class? </a:t>
            </a: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5079" y="544776"/>
            <a:ext cx="3770584"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pic>
        <p:nvPicPr>
          <p:cNvPr id="13" name="Picture 12" descr="A group of children reading a book&#10;&#10;Description automatically generated">
            <a:extLst>
              <a:ext uri="{FF2B5EF4-FFF2-40B4-BE49-F238E27FC236}">
                <a16:creationId xmlns:a16="http://schemas.microsoft.com/office/drawing/2014/main" id="{147A3B05-DC54-E5EE-09CC-09A22C03F884}"/>
              </a:ext>
            </a:extLst>
          </p:cNvPr>
          <p:cNvPicPr>
            <a:picLocks noChangeAspect="1"/>
          </p:cNvPicPr>
          <p:nvPr/>
        </p:nvPicPr>
        <p:blipFill rotWithShape="1">
          <a:blip r:embed="rId17">
            <a:extLst>
              <a:ext uri="{28A0092B-C50C-407E-A947-70E740481C1C}">
                <a14:useLocalDpi xmlns:a14="http://schemas.microsoft.com/office/drawing/2010/main" val="0"/>
              </a:ext>
            </a:extLst>
          </a:blip>
          <a:srcRect l="19152" t="22634" r="31933" b="7667"/>
          <a:stretch/>
        </p:blipFill>
        <p:spPr>
          <a:xfrm>
            <a:off x="9047286" y="4262752"/>
            <a:ext cx="2670280" cy="2689861"/>
          </a:xfrm>
          <a:prstGeom prst="rect">
            <a:avLst/>
          </a:prstGeom>
        </p:spPr>
      </p:pic>
    </p:spTree>
    <p:extLst>
      <p:ext uri="{BB962C8B-B14F-4D97-AF65-F5344CB8AC3E}">
        <p14:creationId xmlns:p14="http://schemas.microsoft.com/office/powerpoint/2010/main" val="299315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31a91d1-0192-41ba-b554-362273cb85ab" xsi:nil="true"/>
    <lcf76f155ced4ddcb4097134ff3c332f xmlns="28259c69-39cb-44a7-9f04-2775eb4563d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A61796AE0F5A4E96395FA65072392B" ma:contentTypeVersion="13" ma:contentTypeDescription="Create a new document." ma:contentTypeScope="" ma:versionID="a752358cfc01a36bc84f4d0535dc2581">
  <xsd:schema xmlns:xsd="http://www.w3.org/2001/XMLSchema" xmlns:xs="http://www.w3.org/2001/XMLSchema" xmlns:p="http://schemas.microsoft.com/office/2006/metadata/properties" xmlns:ns2="28259c69-39cb-44a7-9f04-2775eb4563de" xmlns:ns3="b31a91d1-0192-41ba-b554-362273cb85ab" targetNamespace="http://schemas.microsoft.com/office/2006/metadata/properties" ma:root="true" ma:fieldsID="f7628aedbcee6ba7687f36ed62015fb9" ns2:_="" ns3:_="">
    <xsd:import namespace="28259c69-39cb-44a7-9f04-2775eb4563de"/>
    <xsd:import namespace="b31a91d1-0192-41ba-b554-362273cb85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59c69-39cb-44a7-9f04-2775eb4563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8177053-68b3-49ba-830b-641013b218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a91d1-0192-41ba-b554-362273cb85a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c5fc4e-5e3e-44b4-8344-b79db9234d45}" ma:internalName="TaxCatchAll" ma:showField="CatchAllData" ma:web="b31a91d1-0192-41ba-b554-362273cb85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F86FDB-CE4B-4DAF-A71E-B38CB1B1E34B}">
  <ds:schemaRefs>
    <ds:schemaRef ds:uri="http://schemas.microsoft.com/office/2006/metadata/properties"/>
    <ds:schemaRef ds:uri="http://schemas.microsoft.com/office/infopath/2007/PartnerControls"/>
    <ds:schemaRef ds:uri="b31a91d1-0192-41ba-b554-362273cb85ab"/>
    <ds:schemaRef ds:uri="28259c69-39cb-44a7-9f04-2775eb4563de"/>
  </ds:schemaRefs>
</ds:datastoreItem>
</file>

<file path=customXml/itemProps2.xml><?xml version="1.0" encoding="utf-8"?>
<ds:datastoreItem xmlns:ds="http://schemas.openxmlformats.org/officeDocument/2006/customXml" ds:itemID="{00C55E9E-33C1-44B6-A03A-11318584FE1B}">
  <ds:schemaRefs>
    <ds:schemaRef ds:uri="http://schemas.microsoft.com/sharepoint/v3/contenttype/forms"/>
  </ds:schemaRefs>
</ds:datastoreItem>
</file>

<file path=customXml/itemProps3.xml><?xml version="1.0" encoding="utf-8"?>
<ds:datastoreItem xmlns:ds="http://schemas.openxmlformats.org/officeDocument/2006/customXml" ds:itemID="{D79702D7-0C03-41B5-85FA-CE8510A807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259c69-39cb-44a7-9f04-2775eb4563de"/>
    <ds:schemaRef ds:uri="b31a91d1-0192-41ba-b554-362273cb8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4073</Words>
  <Application>Microsoft Office PowerPoint</Application>
  <PresentationFormat>Widescreen</PresentationFormat>
  <Paragraphs>367</Paragraphs>
  <Slides>35</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Courier New</vt:lpstr>
      <vt:lpstr>Montserrat</vt:lpstr>
      <vt:lpstr>Playfair Display</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McCrudden</dc:creator>
  <cp:lastModifiedBy>Wendy Ross</cp:lastModifiedBy>
  <cp:revision>13</cp:revision>
  <dcterms:created xsi:type="dcterms:W3CDTF">2024-05-16T12:38:53Z</dcterms:created>
  <dcterms:modified xsi:type="dcterms:W3CDTF">2025-05-12T17:05:42Z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0x0101006BA61796AE0F5A4E96395FA65072392B</vt:lpwstr>
  </property>
  <property fmtid="{D5CDD505-2E9C-101B-9397-08002B2CF9AE}" pid="3" name="MediaServiceImageTags">
    <vt:lpwstr/>
  </property>
</Properties>
</file>